
<file path=[Content_Types].xml><?xml version="1.0" encoding="utf-8"?>
<Types xmlns="http://schemas.openxmlformats.org/package/2006/content-types">
  <Default Extension="png" ContentType="image/png"/>
  <Default Extension="jpeg" ContentType="image/jpeg"/>
  <Default Extension="mov" ContentType="video/quicktime"/>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33"/>
  </p:notesMasterIdLst>
  <p:handoutMasterIdLst>
    <p:handoutMasterId r:id="rId34"/>
  </p:handoutMasterIdLst>
  <p:sldIdLst>
    <p:sldId id="272" r:id="rId2"/>
    <p:sldId id="340" r:id="rId3"/>
    <p:sldId id="341" r:id="rId4"/>
    <p:sldId id="342" r:id="rId5"/>
    <p:sldId id="343" r:id="rId6"/>
    <p:sldId id="344" r:id="rId7"/>
    <p:sldId id="345" r:id="rId8"/>
    <p:sldId id="362" r:id="rId9"/>
    <p:sldId id="346" r:id="rId10"/>
    <p:sldId id="381" r:id="rId11"/>
    <p:sldId id="348" r:id="rId12"/>
    <p:sldId id="349" r:id="rId13"/>
    <p:sldId id="350" r:id="rId14"/>
    <p:sldId id="351" r:id="rId15"/>
    <p:sldId id="365" r:id="rId16"/>
    <p:sldId id="363" r:id="rId17"/>
    <p:sldId id="379" r:id="rId18"/>
    <p:sldId id="380" r:id="rId19"/>
    <p:sldId id="366" r:id="rId20"/>
    <p:sldId id="367" r:id="rId21"/>
    <p:sldId id="368" r:id="rId22"/>
    <p:sldId id="369" r:id="rId23"/>
    <p:sldId id="370" r:id="rId24"/>
    <p:sldId id="371" r:id="rId25"/>
    <p:sldId id="353" r:id="rId26"/>
    <p:sldId id="354" r:id="rId27"/>
    <p:sldId id="355" r:id="rId28"/>
    <p:sldId id="356" r:id="rId29"/>
    <p:sldId id="357" r:id="rId30"/>
    <p:sldId id="358" r:id="rId31"/>
    <p:sldId id="382" r:id="rId32"/>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31414B"/>
    <a:srgbClr val="FF9900"/>
    <a:srgbClr val="9FEF99"/>
    <a:srgbClr val="0DC30D"/>
    <a:srgbClr val="C01E2D"/>
    <a:srgbClr val="CECECE"/>
    <a:srgbClr val="000000"/>
    <a:srgbClr val="91919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385" autoAdjust="0"/>
    <p:restoredTop sz="94291" autoAdjust="0"/>
  </p:normalViewPr>
  <p:slideViewPr>
    <p:cSldViewPr snapToGrid="0" showGuides="1">
      <p:cViewPr varScale="1">
        <p:scale>
          <a:sx n="97" d="100"/>
          <a:sy n="97" d="100"/>
        </p:scale>
        <p:origin x="1008" y="78"/>
      </p:cViewPr>
      <p:guideLst>
        <p:guide orient="horz" pos="3164"/>
        <p:guide pos="4558"/>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howGuides="1">
      <p:cViewPr varScale="1">
        <p:scale>
          <a:sx n="63" d="100"/>
          <a:sy n="63" d="100"/>
        </p:scale>
        <p:origin x="-3240" y="-58"/>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a:t>Click to edit Master notes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2978228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2813160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571" y="-1881"/>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493008" y="1712714"/>
            <a:ext cx="5257964" cy="601996"/>
          </a:xfrm>
        </p:spPr>
        <p:txBody>
          <a:bodyPr/>
          <a:lstStyle>
            <a:lvl1pPr algn="r">
              <a:defRPr sz="2800" b="1" i="0">
                <a:latin typeface="Arial"/>
                <a:cs typeface="Arial"/>
              </a:defRPr>
            </a:lvl1pPr>
          </a:lstStyle>
          <a:p>
            <a:pPr lvl="0"/>
            <a:r>
              <a:rPr lang="en-US" noProof="0"/>
              <a:t>Click to edit Master title style</a:t>
            </a:r>
            <a:endParaRPr lang="en-US" noProof="0" dirty="0"/>
          </a:p>
        </p:txBody>
      </p:sp>
      <p:sp>
        <p:nvSpPr>
          <p:cNvPr id="67587" name="Rectangle 3"/>
          <p:cNvSpPr>
            <a:spLocks noGrp="1" noChangeArrowheads="1"/>
          </p:cNvSpPr>
          <p:nvPr>
            <p:ph type="subTitle" idx="1"/>
          </p:nvPr>
        </p:nvSpPr>
        <p:spPr>
          <a:xfrm>
            <a:off x="4010162" y="2365606"/>
            <a:ext cx="4740810" cy="1107824"/>
          </a:xfrm>
        </p:spPr>
        <p:txBody>
          <a:bodyPr/>
          <a:lstStyle>
            <a:lvl1pPr marL="0" indent="0" algn="r">
              <a:buFont typeface="Wingdings" pitchFamily="2" charset="2"/>
              <a:buNone/>
              <a:defRPr/>
            </a:lvl1pPr>
          </a:lstStyle>
          <a:p>
            <a:pPr lvl="0"/>
            <a:r>
              <a:rPr lang="en-US" noProof="0"/>
              <a:t>Click to edit Master subtitle style</a:t>
            </a:r>
            <a:endParaRPr lang="en-US" noProof="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58277"/>
            <a:ext cx="3260610" cy="1484098"/>
          </a:xfrm>
          <a:prstGeom prst="rect">
            <a:avLst/>
          </a:prstGeom>
        </p:spPr>
      </p:pic>
      <p:sp>
        <p:nvSpPr>
          <p:cNvPr id="11" name="Triangle 4"/>
          <p:cNvSpPr/>
          <p:nvPr userDrawn="1"/>
        </p:nvSpPr>
        <p:spPr bwMode="auto">
          <a:xfrm rot="10800000">
            <a:off x="-11996" y="-11000"/>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33524" y="220307"/>
            <a:ext cx="6238775"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riangle 4"/>
          <p:cNvSpPr/>
          <p:nvPr userDrawn="1"/>
        </p:nvSpPr>
        <p:spPr bwMode="auto">
          <a:xfrm rot="10800000">
            <a:off x="-19182" y="-6394"/>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798661589"/>
      </p:ext>
    </p:extLst>
  </p:cSld>
  <p:clrMapOvr>
    <a:masterClrMapping/>
  </p:clrMapOvr>
  <p:transition spd="slow"/>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a:t>Click to edit title style</a:t>
            </a:r>
            <a:endParaRPr lang="en-GB" dirty="0"/>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65897"/>
            <a:ext cx="3260610" cy="1484098"/>
          </a:xfrm>
          <a:prstGeom prst="rect">
            <a:avLst/>
          </a:prstGeom>
        </p:spPr>
      </p:pic>
      <p:sp>
        <p:nvSpPr>
          <p:cNvPr id="13" name="Triangle 4"/>
          <p:cNvSpPr/>
          <p:nvPr userDrawn="1"/>
        </p:nvSpPr>
        <p:spPr bwMode="auto">
          <a:xfrm rot="10800000">
            <a:off x="-15198" y="-12788"/>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27049" y="177499"/>
            <a:ext cx="7744332" cy="537297"/>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n-US"/>
              <a:t>Drag picture to placeholder or click icon to add</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riangle 4"/>
          <p:cNvSpPr/>
          <p:nvPr userDrawn="1"/>
        </p:nvSpPr>
        <p:spPr bwMode="auto">
          <a:xfrm rot="10800000">
            <a:off x="-25126" y="-6394"/>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24780" y="-12788"/>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436330310"/>
      </p:ext>
    </p:extLst>
  </p:cSld>
  <p:clrMapOvr>
    <a:masterClrMapping/>
  </p:clrMapOvr>
  <p:transition spd="slow"/>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riangle 4"/>
          <p:cNvSpPr/>
          <p:nvPr userDrawn="1"/>
        </p:nvSpPr>
        <p:spPr bwMode="auto">
          <a:xfrm rot="10800000">
            <a:off x="-19182" y="-12788"/>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5"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Tree>
  </p:cSld>
  <p:clrMapOvr>
    <a:masterClrMapping/>
  </p:clrMapOvr>
  <p:transition spd="slow"/>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3518181" y="271201"/>
            <a:ext cx="5257964" cy="601996"/>
          </a:xfrm>
        </p:spPr>
        <p:txBody>
          <a:bodyPr/>
          <a:lstStyle>
            <a:lvl1pPr algn="r">
              <a:defRPr sz="2800" b="1" i="0">
                <a:solidFill>
                  <a:srgbClr val="FF0000"/>
                </a:solidFill>
                <a:latin typeface="Arial"/>
                <a:cs typeface="Arial"/>
              </a:defRPr>
            </a:lvl1pPr>
          </a:lstStyle>
          <a:p>
            <a:pPr lvl="0"/>
            <a:r>
              <a:rPr lang="en-US" noProof="0" dirty="0"/>
              <a:t>Questions?</a:t>
            </a:r>
          </a:p>
        </p:txBody>
      </p:sp>
      <p:sp>
        <p:nvSpPr>
          <p:cNvPr id="67587" name="Rectangle 3"/>
          <p:cNvSpPr>
            <a:spLocks noGrp="1" noChangeArrowheads="1"/>
          </p:cNvSpPr>
          <p:nvPr>
            <p:ph type="subTitle" idx="1" hasCustomPrompt="1"/>
          </p:nvPr>
        </p:nvSpPr>
        <p:spPr>
          <a:xfrm>
            <a:off x="3109050" y="1645570"/>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a:ln>
                  <a:noFill/>
                </a:ln>
                <a:solidFill>
                  <a:srgbClr val="231F20"/>
                </a:solidFill>
                <a:effectLst/>
                <a:uLnTx/>
                <a:uFillTx/>
                <a:latin typeface="+mn-lt"/>
                <a:ea typeface="+mj-ea"/>
                <a:cs typeface="Arial"/>
              </a:rPr>
              <a:t/>
            </a:r>
            <a:br>
              <a:rPr kumimoji="0" lang="en-US" sz="1200" b="1" i="0" u="none" strike="noStrike" kern="0" cap="none" spc="0" normalizeH="0" baseline="0" noProof="0" dirty="0">
                <a:ln>
                  <a:noFill/>
                </a:ln>
                <a:solidFill>
                  <a:srgbClr val="231F20"/>
                </a:solidFill>
                <a:effectLst/>
                <a:uLnTx/>
                <a:uFillTx/>
                <a:latin typeface="+mn-lt"/>
                <a:ea typeface="+mj-ea"/>
                <a:cs typeface="Arial"/>
              </a:rPr>
            </a:br>
            <a:r>
              <a:rPr kumimoji="0" lang="en-US" sz="1200" b="1" i="0" u="none" strike="noStrike" kern="0" cap="none" spc="0" normalizeH="0" baseline="0" noProof="0" dirty="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a:ln>
                  <a:noFill/>
                </a:ln>
                <a:solidFill>
                  <a:srgbClr val="231F20"/>
                </a:solidFill>
                <a:effectLst/>
                <a:uLnTx/>
                <a:uFillTx/>
                <a:latin typeface="+mn-lt"/>
                <a:ea typeface="+mj-ea"/>
                <a:cs typeface="Arial"/>
              </a:rPr>
            </a:br>
            <a:endParaRPr kumimoji="0" lang="en-US" sz="1200" b="1" i="0" u="none" strike="noStrike" kern="0" cap="none" spc="0" normalizeH="0" baseline="0" noProof="0" dirty="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a:ln>
                  <a:noFill/>
                </a:ln>
                <a:solidFill>
                  <a:srgbClr val="231F20"/>
                </a:solidFill>
                <a:effectLst/>
                <a:uLnTx/>
                <a:uFillTx/>
                <a:latin typeface="+mn-lt"/>
                <a:ea typeface="+mj-ea"/>
                <a:cs typeface="Arial"/>
              </a:rPr>
            </a:br>
            <a:endParaRPr lang="en-US" noProof="0" dirty="0"/>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riangle 4"/>
          <p:cNvSpPr/>
          <p:nvPr userDrawn="1"/>
        </p:nvSpPr>
        <p:spPr bwMode="auto">
          <a:xfrm rot="10800000">
            <a:off x="-19182" y="-12788"/>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3871004353"/>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first level bullets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4139" r:id="rId1"/>
    <p:sldLayoutId id="2147484153" r:id="rId2"/>
    <p:sldLayoutId id="2147484115" r:id="rId3"/>
    <p:sldLayoutId id="2147484142" r:id="rId4"/>
    <p:sldLayoutId id="2147484155" r:id="rId5"/>
    <p:sldLayoutId id="2147484152" r:id="rId6"/>
    <p:sldLayoutId id="2147484156" r:id="rId7"/>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5" userDrawn="1">
          <p15:clr>
            <a:srgbClr val="F26B43"/>
          </p15:clr>
        </p15:guide>
        <p15:guide id="2" pos="55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4949" y="1712714"/>
            <a:ext cx="7926024" cy="601996"/>
          </a:xfrm>
        </p:spPr>
        <p:txBody>
          <a:bodyPr/>
          <a:lstStyle/>
          <a:p>
            <a:r>
              <a:rPr lang="en-GB" dirty="0"/>
              <a:t>INTERRUPTORES </a:t>
            </a:r>
            <a:r>
              <a:rPr lang="en-GB" dirty="0" smtClean="0"/>
              <a:t>- </a:t>
            </a:r>
            <a:r>
              <a:rPr lang="en-GB" dirty="0" err="1" smtClean="0"/>
              <a:t>Tiempos</a:t>
            </a:r>
            <a:r>
              <a:rPr lang="en-GB" dirty="0" smtClean="0"/>
              <a:t> de </a:t>
            </a:r>
            <a:r>
              <a:rPr lang="en-GB" dirty="0" err="1" smtClean="0"/>
              <a:t>Operación</a:t>
            </a:r>
            <a:endParaRPr lang="en-GB" dirty="0"/>
          </a:p>
        </p:txBody>
      </p:sp>
      <p:sp>
        <p:nvSpPr>
          <p:cNvPr id="5" name="Subtitle 2"/>
          <p:cNvSpPr>
            <a:spLocks noGrp="1"/>
          </p:cNvSpPr>
          <p:nvPr>
            <p:ph type="subTitle" idx="1"/>
          </p:nvPr>
        </p:nvSpPr>
        <p:spPr>
          <a:xfrm>
            <a:off x="777767" y="2365606"/>
            <a:ext cx="7973206" cy="1311659"/>
          </a:xfrm>
        </p:spPr>
        <p:txBody>
          <a:bodyPr/>
          <a:lstStyle/>
          <a:p>
            <a:r>
              <a:rPr lang="en-GB" dirty="0" err="1"/>
              <a:t>Raidel</a:t>
            </a:r>
            <a:r>
              <a:rPr lang="en-GB" dirty="0"/>
              <a:t> </a:t>
            </a:r>
            <a:r>
              <a:rPr lang="en-GB" dirty="0" err="1"/>
              <a:t>Coa</a:t>
            </a:r>
            <a:endParaRPr lang="en-GB" dirty="0"/>
          </a:p>
          <a:p>
            <a:r>
              <a:rPr lang="en-GB" sz="1600" dirty="0" err="1"/>
              <a:t>Ingeniero</a:t>
            </a:r>
            <a:r>
              <a:rPr lang="en-GB" sz="1600" dirty="0"/>
              <a:t> de </a:t>
            </a:r>
            <a:r>
              <a:rPr lang="en-GB" sz="1600" dirty="0" err="1"/>
              <a:t>Aplicaciones</a:t>
            </a:r>
            <a:r>
              <a:rPr lang="en-GB" sz="1600" dirty="0"/>
              <a:t> </a:t>
            </a:r>
            <a:r>
              <a:rPr lang="en-GB" sz="1600" dirty="0" smtClean="0"/>
              <a:t>– Megger</a:t>
            </a:r>
          </a:p>
          <a:p>
            <a:endParaRPr lang="en-GB" sz="1600" dirty="0" smtClean="0"/>
          </a:p>
          <a:p>
            <a:r>
              <a:rPr lang="en-GB" sz="1800" b="1" i="1" dirty="0" err="1"/>
              <a:t>República</a:t>
            </a:r>
            <a:r>
              <a:rPr lang="en-GB" sz="1800" b="1" i="1" dirty="0"/>
              <a:t> </a:t>
            </a:r>
            <a:r>
              <a:rPr lang="en-GB" sz="1800" b="1" i="1" dirty="0" err="1"/>
              <a:t>Dominicana</a:t>
            </a:r>
            <a:r>
              <a:rPr lang="en-GB" sz="1800" b="1" i="1" dirty="0"/>
              <a:t>, 13-15 de Agosto de 2019</a:t>
            </a:r>
            <a:endParaRPr lang="en-GB" sz="1800" dirty="0"/>
          </a:p>
          <a:p>
            <a:r>
              <a:rPr lang="en-GB" sz="1800" b="1" i="1" dirty="0" smtClean="0"/>
              <a:t>  </a:t>
            </a:r>
            <a:endParaRPr lang="en-GB" sz="1800" b="1" i="1" dirty="0" smtClean="0"/>
          </a:p>
        </p:txBody>
      </p:sp>
    </p:spTree>
    <p:extLst>
      <p:ext uri="{BB962C8B-B14F-4D97-AF65-F5344CB8AC3E}">
        <p14:creationId xmlns:p14="http://schemas.microsoft.com/office/powerpoint/2010/main" val="289271658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10" y="284315"/>
            <a:ext cx="7364221" cy="482203"/>
          </a:xfrm>
        </p:spPr>
        <p:txBody>
          <a:bodyPr/>
          <a:lstStyle/>
          <a:p>
            <a:r>
              <a:rPr lang="en-GB" dirty="0" err="1" smtClean="0"/>
              <a:t>Tiempos</a:t>
            </a:r>
            <a:r>
              <a:rPr lang="en-GB" dirty="0" smtClean="0"/>
              <a:t> de </a:t>
            </a:r>
            <a:r>
              <a:rPr lang="en-GB" dirty="0" err="1" smtClean="0"/>
              <a:t>Operación</a:t>
            </a:r>
            <a:endParaRPr lang="en-GB" dirty="0"/>
          </a:p>
        </p:txBody>
      </p:sp>
      <p:sp>
        <p:nvSpPr>
          <p:cNvPr id="3" name="Content Placeholder 2"/>
          <p:cNvSpPr>
            <a:spLocks noGrp="1"/>
          </p:cNvSpPr>
          <p:nvPr>
            <p:ph idx="1"/>
          </p:nvPr>
        </p:nvSpPr>
        <p:spPr>
          <a:xfrm>
            <a:off x="631825" y="954406"/>
            <a:ext cx="4625975" cy="3827144"/>
          </a:xfrm>
        </p:spPr>
        <p:txBody>
          <a:bodyPr/>
          <a:lstStyle/>
          <a:p>
            <a:r>
              <a:rPr lang="en-GB" dirty="0" err="1"/>
              <a:t>Conceptos</a:t>
            </a:r>
            <a:r>
              <a:rPr lang="en-GB" dirty="0"/>
              <a:t> </a:t>
            </a:r>
            <a:r>
              <a:rPr lang="en-GB" dirty="0" err="1"/>
              <a:t>Básicos</a:t>
            </a:r>
            <a:endParaRPr lang="en-GB" dirty="0"/>
          </a:p>
          <a:p>
            <a:r>
              <a:rPr lang="en-GB" dirty="0" err="1"/>
              <a:t>Tiempos</a:t>
            </a:r>
            <a:r>
              <a:rPr lang="en-GB" dirty="0"/>
              <a:t> (IEC 62271-100)</a:t>
            </a:r>
          </a:p>
          <a:p>
            <a:r>
              <a:rPr lang="en-GB" dirty="0" err="1"/>
              <a:t>Criterios</a:t>
            </a:r>
            <a:r>
              <a:rPr lang="en-GB" dirty="0"/>
              <a:t> de </a:t>
            </a:r>
            <a:r>
              <a:rPr lang="en-GB" dirty="0" err="1" smtClean="0"/>
              <a:t>Simultaneidad</a:t>
            </a:r>
            <a:endParaRPr lang="en-US" altLang="sv-SE" dirty="0"/>
          </a:p>
          <a:p>
            <a:pPr lvl="1"/>
            <a:r>
              <a:rPr lang="en-US" altLang="sv-SE" dirty="0" smtClean="0"/>
              <a:t>1 </a:t>
            </a:r>
            <a:r>
              <a:rPr lang="en-US" altLang="sv-SE" dirty="0" err="1" smtClean="0"/>
              <a:t>Cámara</a:t>
            </a:r>
            <a:r>
              <a:rPr lang="en-US" altLang="sv-SE" dirty="0" smtClean="0"/>
              <a:t>/</a:t>
            </a:r>
            <a:r>
              <a:rPr lang="en-US" altLang="sv-SE" dirty="0" err="1"/>
              <a:t>F</a:t>
            </a:r>
            <a:r>
              <a:rPr lang="en-US" altLang="sv-SE" dirty="0" err="1" smtClean="0"/>
              <a:t>ase</a:t>
            </a:r>
            <a:endParaRPr lang="en-US" altLang="sv-SE" dirty="0"/>
          </a:p>
          <a:p>
            <a:pPr lvl="1"/>
            <a:r>
              <a:rPr lang="en-US" dirty="0" smtClean="0"/>
              <a:t>8 </a:t>
            </a:r>
            <a:r>
              <a:rPr lang="en-US" dirty="0" err="1" smtClean="0"/>
              <a:t>Cámaras</a:t>
            </a:r>
            <a:r>
              <a:rPr lang="en-US" dirty="0" smtClean="0"/>
              <a:t>/</a:t>
            </a:r>
            <a:r>
              <a:rPr lang="en-US" dirty="0" err="1" smtClean="0"/>
              <a:t>Fase</a:t>
            </a:r>
            <a:endParaRPr lang="en-GB" dirty="0" smtClean="0"/>
          </a:p>
          <a:p>
            <a:r>
              <a:rPr lang="en-GB" dirty="0" err="1" smtClean="0"/>
              <a:t>Diagramas</a:t>
            </a:r>
            <a:r>
              <a:rPr lang="en-GB" dirty="0" smtClean="0"/>
              <a:t> de </a:t>
            </a:r>
            <a:r>
              <a:rPr lang="en-GB" dirty="0" err="1" smtClean="0"/>
              <a:t>conexión</a:t>
            </a:r>
            <a:endParaRPr lang="en-US" altLang="sv-SE" dirty="0"/>
          </a:p>
          <a:p>
            <a:pPr lvl="1"/>
            <a:r>
              <a:rPr lang="en-GB" dirty="0"/>
              <a:t>Gran </a:t>
            </a:r>
            <a:r>
              <a:rPr lang="en-GB" dirty="0" err="1"/>
              <a:t>volumen</a:t>
            </a:r>
            <a:r>
              <a:rPr lang="en-GB" dirty="0"/>
              <a:t> de </a:t>
            </a:r>
            <a:r>
              <a:rPr lang="en-GB" dirty="0" err="1" smtClean="0"/>
              <a:t>aceite</a:t>
            </a:r>
            <a:endParaRPr lang="en-US" altLang="sv-SE" dirty="0"/>
          </a:p>
          <a:p>
            <a:pPr lvl="1"/>
            <a:r>
              <a:rPr lang="en-GB" dirty="0" err="1"/>
              <a:t>Tanque</a:t>
            </a:r>
            <a:r>
              <a:rPr lang="en-GB" dirty="0"/>
              <a:t> </a:t>
            </a:r>
            <a:r>
              <a:rPr lang="en-GB" dirty="0" err="1"/>
              <a:t>muerto</a:t>
            </a:r>
            <a:r>
              <a:rPr lang="en-GB" dirty="0"/>
              <a:t> (</a:t>
            </a:r>
            <a:r>
              <a:rPr lang="en-GB" dirty="0" smtClean="0"/>
              <a:t>Gang-1Cam/</a:t>
            </a:r>
            <a:r>
              <a:rPr lang="en-GB" dirty="0" err="1" smtClean="0"/>
              <a:t>Fase</a:t>
            </a:r>
            <a:r>
              <a:rPr lang="en-GB" dirty="0"/>
              <a:t>)</a:t>
            </a:r>
          </a:p>
          <a:p>
            <a:pPr lvl="1"/>
            <a:r>
              <a:rPr lang="en-GB" dirty="0" err="1"/>
              <a:t>Tanque</a:t>
            </a:r>
            <a:r>
              <a:rPr lang="en-GB" dirty="0"/>
              <a:t> </a:t>
            </a:r>
            <a:r>
              <a:rPr lang="en-GB" dirty="0" err="1"/>
              <a:t>muerto</a:t>
            </a:r>
            <a:r>
              <a:rPr lang="en-GB" dirty="0"/>
              <a:t> (</a:t>
            </a:r>
            <a:r>
              <a:rPr lang="en-GB" dirty="0" smtClean="0"/>
              <a:t>IPO-1Cam/</a:t>
            </a:r>
            <a:r>
              <a:rPr lang="en-GB" dirty="0" err="1"/>
              <a:t>F</a:t>
            </a:r>
            <a:r>
              <a:rPr lang="en-GB" dirty="0" err="1" smtClean="0"/>
              <a:t>ase</a:t>
            </a:r>
            <a:r>
              <a:rPr lang="en-GB" dirty="0" smtClean="0"/>
              <a:t>)</a:t>
            </a:r>
            <a:endParaRPr lang="en-US" dirty="0"/>
          </a:p>
          <a:p>
            <a:pPr lvl="1"/>
            <a:r>
              <a:rPr lang="en-GB" dirty="0" err="1" smtClean="0"/>
              <a:t>Tanque</a:t>
            </a:r>
            <a:r>
              <a:rPr lang="en-GB" dirty="0" smtClean="0"/>
              <a:t> </a:t>
            </a:r>
            <a:r>
              <a:rPr lang="en-GB" dirty="0"/>
              <a:t>vivo  (</a:t>
            </a:r>
            <a:r>
              <a:rPr lang="en-GB" dirty="0" smtClean="0"/>
              <a:t>IPO–1Cam/</a:t>
            </a:r>
            <a:r>
              <a:rPr lang="en-GB" dirty="0" err="1"/>
              <a:t>F</a:t>
            </a:r>
            <a:r>
              <a:rPr lang="en-GB" dirty="0" err="1" smtClean="0"/>
              <a:t>ase</a:t>
            </a:r>
            <a:r>
              <a:rPr lang="en-GB" dirty="0"/>
              <a:t>)</a:t>
            </a:r>
          </a:p>
          <a:p>
            <a:pPr lvl="1"/>
            <a:r>
              <a:rPr lang="en-GB" dirty="0" err="1"/>
              <a:t>Tanque</a:t>
            </a:r>
            <a:r>
              <a:rPr lang="en-GB" dirty="0"/>
              <a:t> vivo  (</a:t>
            </a:r>
            <a:r>
              <a:rPr lang="en-GB" dirty="0" smtClean="0"/>
              <a:t>IPO–2Cam/</a:t>
            </a:r>
            <a:r>
              <a:rPr lang="en-GB" dirty="0" err="1" smtClean="0"/>
              <a:t>Fase</a:t>
            </a:r>
            <a:r>
              <a:rPr lang="en-GB" dirty="0" smtClean="0"/>
              <a:t>)</a:t>
            </a:r>
            <a:endParaRPr lang="en-GB" dirty="0"/>
          </a:p>
          <a:p>
            <a:pPr marL="0" indent="0">
              <a:buNone/>
            </a:pPr>
            <a:endParaRPr lang="en-GB" dirty="0"/>
          </a:p>
          <a:p>
            <a:pPr marL="0" indent="0">
              <a:buNone/>
            </a:pPr>
            <a:r>
              <a:rPr lang="en-GB" dirty="0"/>
              <a:t> </a:t>
            </a:r>
          </a:p>
          <a:p>
            <a:pPr marL="0" indent="0">
              <a:buNone/>
            </a:pPr>
            <a:endParaRPr lang="en-GB" dirty="0"/>
          </a:p>
          <a:p>
            <a:pPr marL="0" indent="0">
              <a:buNone/>
            </a:pPr>
            <a:endParaRPr lang="en-GB" dirty="0"/>
          </a:p>
        </p:txBody>
      </p:sp>
      <p:pic>
        <p:nvPicPr>
          <p:cNvPr id="6" name="Imagen 5">
            <a:extLst>
              <a:ext uri="{FF2B5EF4-FFF2-40B4-BE49-F238E27FC236}">
                <a16:creationId xmlns:a16="http://schemas.microsoft.com/office/drawing/2014/main" id="{3D0692C0-897C-4907-AAA3-D8F91A78D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2353" y="993020"/>
            <a:ext cx="3554072" cy="3448725"/>
          </a:xfrm>
          <a:prstGeom prst="rect">
            <a:avLst/>
          </a:prstGeom>
          <a:ln w="25400">
            <a:solidFill>
              <a:schemeClr val="accent1"/>
            </a:solidFill>
          </a:ln>
        </p:spPr>
      </p:pic>
    </p:spTree>
    <p:extLst>
      <p:ext uri="{BB962C8B-B14F-4D97-AF65-F5344CB8AC3E}">
        <p14:creationId xmlns:p14="http://schemas.microsoft.com/office/powerpoint/2010/main" val="3214311574"/>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Conceptos</a:t>
            </a:r>
            <a:r>
              <a:rPr lang="en-GB" dirty="0"/>
              <a:t> </a:t>
            </a:r>
            <a:r>
              <a:rPr lang="en-GB" dirty="0" err="1"/>
              <a:t>Básicos</a:t>
            </a:r>
            <a:endParaRPr lang="en-GB" dirty="0"/>
          </a:p>
        </p:txBody>
      </p:sp>
    </p:spTree>
    <p:extLst>
      <p:ext uri="{BB962C8B-B14F-4D97-AF65-F5344CB8AC3E}">
        <p14:creationId xmlns:p14="http://schemas.microsoft.com/office/powerpoint/2010/main" val="51691949"/>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Conceptos</a:t>
            </a:r>
            <a:r>
              <a:rPr lang="en-GB" dirty="0"/>
              <a:t> </a:t>
            </a:r>
            <a:r>
              <a:rPr lang="en-GB" dirty="0" err="1"/>
              <a:t>Básicos</a:t>
            </a:r>
            <a:endParaRPr lang="en-GB" dirty="0"/>
          </a:p>
        </p:txBody>
      </p:sp>
      <p:sp>
        <p:nvSpPr>
          <p:cNvPr id="7" name="Content Placeholder 2">
            <a:extLst>
              <a:ext uri="{FF2B5EF4-FFF2-40B4-BE49-F238E27FC236}">
                <a16:creationId xmlns:a16="http://schemas.microsoft.com/office/drawing/2014/main" id="{9D2EC1BA-1C6F-443E-9D1A-2B9F7AFE4B4D}"/>
              </a:ext>
            </a:extLst>
          </p:cNvPr>
          <p:cNvSpPr txBox="1">
            <a:spLocks/>
          </p:cNvSpPr>
          <p:nvPr/>
        </p:nvSpPr>
        <p:spPr>
          <a:xfrm>
            <a:off x="927100" y="1073353"/>
            <a:ext cx="7327900" cy="103896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Prueba</a:t>
            </a:r>
            <a:r>
              <a:rPr lang="en-GB" kern="0" dirty="0"/>
              <a:t> de </a:t>
            </a:r>
            <a:r>
              <a:rPr lang="en-GB" kern="0" dirty="0" err="1"/>
              <a:t>tiempos</a:t>
            </a:r>
            <a:r>
              <a:rPr lang="en-GB" kern="0" dirty="0"/>
              <a:t> de </a:t>
            </a:r>
            <a:r>
              <a:rPr lang="en-GB" kern="0" dirty="0" err="1"/>
              <a:t>operación</a:t>
            </a:r>
            <a:endParaRPr lang="en-GB" kern="0" dirty="0"/>
          </a:p>
          <a:p>
            <a:pPr marL="0" indent="0" algn="just">
              <a:buNone/>
            </a:pPr>
            <a:r>
              <a:rPr lang="es-VE" altLang="es-CO" sz="1600" dirty="0">
                <a:solidFill>
                  <a:schemeClr val="tx1"/>
                </a:solidFill>
              </a:rPr>
              <a:t>Es la medición del tiempo que le lleva a la operación mecánica verificar su integridad y que está funcionando </a:t>
            </a:r>
            <a:r>
              <a:rPr lang="es-VE" altLang="es-CO" sz="1600" dirty="0" smtClean="0">
                <a:solidFill>
                  <a:schemeClr val="tx1"/>
                </a:solidFill>
              </a:rPr>
              <a:t>de manera correcta. </a:t>
            </a:r>
            <a:endParaRPr lang="es-ES" altLang="es-CO" sz="1600" dirty="0">
              <a:solidFill>
                <a:schemeClr val="tx1"/>
              </a:solidFill>
            </a:endParaRPr>
          </a:p>
          <a:p>
            <a:endParaRPr lang="en-GB" kern="0" dirty="0"/>
          </a:p>
          <a:p>
            <a:pPr marL="0" indent="0">
              <a:buNone/>
            </a:pPr>
            <a:endParaRPr lang="en-GB" kern="0" dirty="0"/>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sp>
        <p:nvSpPr>
          <p:cNvPr id="8" name="Content Placeholder 2">
            <a:extLst>
              <a:ext uri="{FF2B5EF4-FFF2-40B4-BE49-F238E27FC236}">
                <a16:creationId xmlns:a16="http://schemas.microsoft.com/office/drawing/2014/main" id="{0980F471-443F-4FA8-B9E3-27A97A758F9F}"/>
              </a:ext>
            </a:extLst>
          </p:cNvPr>
          <p:cNvSpPr txBox="1">
            <a:spLocks/>
          </p:cNvSpPr>
          <p:nvPr/>
        </p:nvSpPr>
        <p:spPr>
          <a:xfrm>
            <a:off x="920013" y="2193321"/>
            <a:ext cx="3415394" cy="204906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Contactos</a:t>
            </a:r>
            <a:r>
              <a:rPr lang="en-GB" kern="0" dirty="0"/>
              <a:t> </a:t>
            </a:r>
            <a:r>
              <a:rPr lang="en-GB" kern="0" dirty="0" err="1"/>
              <a:t>principales</a:t>
            </a:r>
            <a:endParaRPr lang="en-GB" kern="0" dirty="0"/>
          </a:p>
          <a:p>
            <a:pPr marL="0" indent="0" algn="just">
              <a:lnSpc>
                <a:spcPct val="100000"/>
              </a:lnSpc>
              <a:spcBef>
                <a:spcPct val="50000"/>
              </a:spcBef>
              <a:buNone/>
            </a:pPr>
            <a:r>
              <a:rPr lang="es-VE" altLang="es-CO" sz="1600" dirty="0">
                <a:solidFill>
                  <a:schemeClr val="tx1"/>
                </a:solidFill>
              </a:rPr>
              <a:t>Son los encargados de establecer o de interrumpir el flujo de la corriente en los circuitos de energía. Estos incluyen un contacto fijo y uno móvil.</a:t>
            </a:r>
          </a:p>
          <a:p>
            <a:pPr marL="0" indent="0">
              <a:buNone/>
            </a:pPr>
            <a:endParaRPr lang="en-GB" kern="0" dirty="0"/>
          </a:p>
          <a:p>
            <a:pPr marL="0" indent="0">
              <a:buNone/>
            </a:pPr>
            <a:endParaRPr lang="en-GB" kern="0" dirty="0"/>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pic>
        <p:nvPicPr>
          <p:cNvPr id="12" name="1080p">
            <a:hlinkClick r:id="" action="ppaction://media"/>
            <a:extLst>
              <a:ext uri="{FF2B5EF4-FFF2-40B4-BE49-F238E27FC236}">
                <a16:creationId xmlns:a16="http://schemas.microsoft.com/office/drawing/2014/main" id="{8D60B41D-D779-4952-A80B-9F881DE6409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99145" y="2354718"/>
            <a:ext cx="3355855" cy="1887668"/>
          </a:xfrm>
          <a:prstGeom prst="rect">
            <a:avLst/>
          </a:prstGeom>
          <a:ln w="25400">
            <a:solidFill>
              <a:schemeClr val="accent1"/>
            </a:solidFill>
          </a:ln>
        </p:spPr>
      </p:pic>
    </p:spTree>
    <p:extLst>
      <p:ext uri="{BB962C8B-B14F-4D97-AF65-F5344CB8AC3E}">
        <p14:creationId xmlns:p14="http://schemas.microsoft.com/office/powerpoint/2010/main" val="2812566553"/>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Click" delay="0">
                  <p:tgtEl>
                    <p:spTgt spid="12"/>
                  </p:tgtEl>
                </p:cond>
              </p:nextCondLst>
            </p:seq>
            <p:video>
              <p:cMediaNode vol="80000" mute="1">
                <p:cTn id="7" fill="hold" display="0">
                  <p:stCondLst>
                    <p:cond delay="indefinite"/>
                  </p:stCondLst>
                </p:cTn>
                <p:tgtEl>
                  <p:spTgt spid="1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Conceptos</a:t>
            </a:r>
            <a:r>
              <a:rPr lang="en-GB" dirty="0"/>
              <a:t> </a:t>
            </a:r>
            <a:r>
              <a:rPr lang="en-GB" dirty="0" err="1"/>
              <a:t>Básicos</a:t>
            </a:r>
            <a:endParaRPr lang="en-GB" dirty="0"/>
          </a:p>
        </p:txBody>
      </p:sp>
      <p:sp>
        <p:nvSpPr>
          <p:cNvPr id="7" name="Content Placeholder 2">
            <a:extLst>
              <a:ext uri="{FF2B5EF4-FFF2-40B4-BE49-F238E27FC236}">
                <a16:creationId xmlns:a16="http://schemas.microsoft.com/office/drawing/2014/main" id="{9D2EC1BA-1C6F-443E-9D1A-2B9F7AFE4B4D}"/>
              </a:ext>
            </a:extLst>
          </p:cNvPr>
          <p:cNvSpPr txBox="1">
            <a:spLocks/>
          </p:cNvSpPr>
          <p:nvPr/>
        </p:nvSpPr>
        <p:spPr>
          <a:xfrm>
            <a:off x="927100" y="1041462"/>
            <a:ext cx="7327900" cy="103896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Contactos</a:t>
            </a:r>
            <a:r>
              <a:rPr lang="en-GB" kern="0" dirty="0"/>
              <a:t> </a:t>
            </a:r>
            <a:r>
              <a:rPr lang="en-GB" kern="0" dirty="0" err="1"/>
              <a:t>auxiliares</a:t>
            </a:r>
            <a:endParaRPr lang="en-GB" kern="0" dirty="0"/>
          </a:p>
          <a:p>
            <a:pPr marL="0" indent="0" algn="just">
              <a:lnSpc>
                <a:spcPct val="100000"/>
              </a:lnSpc>
              <a:spcBef>
                <a:spcPct val="50000"/>
              </a:spcBef>
              <a:buNone/>
            </a:pPr>
            <a:r>
              <a:rPr lang="es-VE" altLang="es-CO" sz="1600" dirty="0">
                <a:solidFill>
                  <a:schemeClr val="tx1"/>
                </a:solidFill>
              </a:rPr>
              <a:t>Se usan principalmente para indicar la posición de los interruptores y para bloquear eléctricamente entre las operaciones básicas.</a:t>
            </a:r>
            <a:r>
              <a:rPr lang="es-ES" altLang="es-CO" sz="1600" dirty="0">
                <a:solidFill>
                  <a:schemeClr val="tx1"/>
                </a:solidFill>
              </a:rPr>
              <a:t> </a:t>
            </a:r>
            <a:endParaRPr lang="es-VE" altLang="es-CO" sz="1600" dirty="0">
              <a:solidFill>
                <a:schemeClr val="tx1"/>
              </a:solidFill>
            </a:endParaRPr>
          </a:p>
          <a:p>
            <a:pPr marL="0" indent="0">
              <a:buNone/>
            </a:pPr>
            <a:endParaRPr lang="en-GB" kern="0" dirty="0"/>
          </a:p>
          <a:p>
            <a:pPr marL="0" indent="0">
              <a:buNone/>
            </a:pPr>
            <a:endParaRPr lang="en-GB" kern="0" dirty="0"/>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sp>
        <p:nvSpPr>
          <p:cNvPr id="8" name="Content Placeholder 2">
            <a:extLst>
              <a:ext uri="{FF2B5EF4-FFF2-40B4-BE49-F238E27FC236}">
                <a16:creationId xmlns:a16="http://schemas.microsoft.com/office/drawing/2014/main" id="{0980F471-443F-4FA8-B9E3-27A97A758F9F}"/>
              </a:ext>
            </a:extLst>
          </p:cNvPr>
          <p:cNvSpPr txBox="1">
            <a:spLocks/>
          </p:cNvSpPr>
          <p:nvPr/>
        </p:nvSpPr>
        <p:spPr>
          <a:xfrm>
            <a:off x="920013" y="2182696"/>
            <a:ext cx="7327900" cy="103896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Contactos</a:t>
            </a:r>
            <a:r>
              <a:rPr lang="en-GB" kern="0" dirty="0"/>
              <a:t> </a:t>
            </a:r>
            <a:r>
              <a:rPr lang="en-GB" kern="0" dirty="0" err="1"/>
              <a:t>tipo</a:t>
            </a:r>
            <a:r>
              <a:rPr lang="en-GB" kern="0" dirty="0"/>
              <a:t> “a”</a:t>
            </a:r>
          </a:p>
          <a:p>
            <a:pPr marL="0" indent="0" algn="just">
              <a:lnSpc>
                <a:spcPct val="100000"/>
              </a:lnSpc>
              <a:spcBef>
                <a:spcPct val="50000"/>
              </a:spcBef>
              <a:buNone/>
            </a:pPr>
            <a:r>
              <a:rPr lang="es-ES_tradnl" altLang="es-CO" sz="1600" dirty="0">
                <a:solidFill>
                  <a:schemeClr val="tx1"/>
                </a:solidFill>
              </a:rPr>
              <a:t>Tienen el mismo estado de los contactos principales. Se cierra cuando los contactos principales se cierran, y viceversa.</a:t>
            </a:r>
            <a:r>
              <a:rPr lang="es-ES" altLang="es-CO" sz="1600" dirty="0">
                <a:solidFill>
                  <a:schemeClr val="tx1"/>
                </a:solidFill>
              </a:rPr>
              <a:t> </a:t>
            </a:r>
            <a:endParaRPr lang="es-VE" altLang="es-CO" sz="1600" dirty="0">
              <a:solidFill>
                <a:schemeClr val="tx1"/>
              </a:solidFill>
            </a:endParaRPr>
          </a:p>
          <a:p>
            <a:pPr marL="0" indent="0">
              <a:buNone/>
            </a:pPr>
            <a:endParaRPr lang="en-GB" kern="0" dirty="0"/>
          </a:p>
          <a:p>
            <a:pPr marL="0" indent="0">
              <a:buNone/>
            </a:pPr>
            <a:endParaRPr lang="en-GB" kern="0" dirty="0"/>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sp>
        <p:nvSpPr>
          <p:cNvPr id="6" name="Content Placeholder 2">
            <a:extLst>
              <a:ext uri="{FF2B5EF4-FFF2-40B4-BE49-F238E27FC236}">
                <a16:creationId xmlns:a16="http://schemas.microsoft.com/office/drawing/2014/main" id="{342E14AB-35FD-43FF-A66B-747DED45CA21}"/>
              </a:ext>
            </a:extLst>
          </p:cNvPr>
          <p:cNvSpPr txBox="1">
            <a:spLocks/>
          </p:cNvSpPr>
          <p:nvPr/>
        </p:nvSpPr>
        <p:spPr>
          <a:xfrm>
            <a:off x="923552" y="3345187"/>
            <a:ext cx="7327900" cy="103896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Contactos</a:t>
            </a:r>
            <a:r>
              <a:rPr lang="en-GB" kern="0" dirty="0"/>
              <a:t> </a:t>
            </a:r>
            <a:r>
              <a:rPr lang="en-GB" kern="0" dirty="0" err="1"/>
              <a:t>tipo</a:t>
            </a:r>
            <a:r>
              <a:rPr lang="en-GB" kern="0" dirty="0"/>
              <a:t> “b”</a:t>
            </a:r>
          </a:p>
          <a:p>
            <a:pPr marL="0" indent="0" algn="just">
              <a:lnSpc>
                <a:spcPct val="100000"/>
              </a:lnSpc>
              <a:spcBef>
                <a:spcPct val="50000"/>
              </a:spcBef>
              <a:buNone/>
            </a:pPr>
            <a:r>
              <a:rPr lang="es-ES_tradnl" altLang="es-CO" sz="1600" dirty="0">
                <a:solidFill>
                  <a:schemeClr val="tx1"/>
                </a:solidFill>
              </a:rPr>
              <a:t>Tienen el estado opuesto del contacto principal. Se cierra cuando el contacto principal se abre, y viceversa.</a:t>
            </a:r>
            <a:endParaRPr lang="es-VE" altLang="es-CO" sz="1600" dirty="0">
              <a:solidFill>
                <a:schemeClr val="tx1"/>
              </a:solidFill>
            </a:endParaRPr>
          </a:p>
          <a:p>
            <a:pPr marL="0" indent="0">
              <a:buNone/>
            </a:pPr>
            <a:endParaRPr lang="en-GB" kern="0" dirty="0"/>
          </a:p>
          <a:p>
            <a:pPr marL="0" indent="0">
              <a:buNone/>
            </a:pPr>
            <a:endParaRPr lang="en-GB" kern="0" dirty="0"/>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spTree>
    <p:extLst>
      <p:ext uri="{BB962C8B-B14F-4D97-AF65-F5344CB8AC3E}">
        <p14:creationId xmlns:p14="http://schemas.microsoft.com/office/powerpoint/2010/main" val="2778947694"/>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Tiempos</a:t>
            </a:r>
            <a:r>
              <a:rPr lang="en-GB" dirty="0"/>
              <a:t> (IEC 62271-100)</a:t>
            </a:r>
          </a:p>
        </p:txBody>
      </p:sp>
    </p:spTree>
    <p:extLst>
      <p:ext uri="{BB962C8B-B14F-4D97-AF65-F5344CB8AC3E}">
        <p14:creationId xmlns:p14="http://schemas.microsoft.com/office/powerpoint/2010/main" val="1432323995"/>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Tiempos</a:t>
            </a:r>
            <a:r>
              <a:rPr lang="en-GB" dirty="0"/>
              <a:t> (IEC 62271-100)</a:t>
            </a:r>
          </a:p>
        </p:txBody>
      </p:sp>
      <p:sp>
        <p:nvSpPr>
          <p:cNvPr id="12" name="Content Placeholder 2">
            <a:extLst>
              <a:ext uri="{FF2B5EF4-FFF2-40B4-BE49-F238E27FC236}">
                <a16:creationId xmlns:a16="http://schemas.microsoft.com/office/drawing/2014/main" id="{94477D87-F46F-4DC9-9AD0-387D9CA7EDC2}"/>
              </a:ext>
            </a:extLst>
          </p:cNvPr>
          <p:cNvSpPr txBox="1">
            <a:spLocks/>
          </p:cNvSpPr>
          <p:nvPr/>
        </p:nvSpPr>
        <p:spPr>
          <a:xfrm>
            <a:off x="958999" y="903230"/>
            <a:ext cx="6781503" cy="3860156"/>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sz="1600" b="1" kern="0" dirty="0">
                <a:solidFill>
                  <a:srgbClr val="063DE8"/>
                </a:solidFill>
              </a:rPr>
              <a:t>3.7.133 </a:t>
            </a:r>
            <a:r>
              <a:rPr lang="en-GB" sz="1600" b="1" kern="0" dirty="0" err="1">
                <a:solidFill>
                  <a:srgbClr val="063DE8"/>
                </a:solidFill>
              </a:rPr>
              <a:t>Tiempo</a:t>
            </a:r>
            <a:r>
              <a:rPr lang="en-GB" sz="1600" b="1" kern="0" dirty="0">
                <a:solidFill>
                  <a:srgbClr val="063DE8"/>
                </a:solidFill>
              </a:rPr>
              <a:t> de </a:t>
            </a:r>
            <a:r>
              <a:rPr lang="en-GB" sz="1600" b="1" kern="0" dirty="0" err="1">
                <a:solidFill>
                  <a:srgbClr val="063DE8"/>
                </a:solidFill>
              </a:rPr>
              <a:t>apertura</a:t>
            </a:r>
            <a:endParaRPr lang="en-GB" sz="1600" b="1" kern="0" dirty="0">
              <a:solidFill>
                <a:srgbClr val="063DE8"/>
              </a:solidFill>
            </a:endParaRPr>
          </a:p>
          <a:p>
            <a:r>
              <a:rPr lang="en-GB" sz="1600" kern="0" dirty="0"/>
              <a:t>3.7.134 </a:t>
            </a:r>
            <a:r>
              <a:rPr lang="en-GB" sz="1600" kern="0" dirty="0" err="1"/>
              <a:t>Tiempo</a:t>
            </a:r>
            <a:r>
              <a:rPr lang="en-GB" sz="1600" kern="0" dirty="0"/>
              <a:t> de </a:t>
            </a:r>
            <a:r>
              <a:rPr lang="en-GB" sz="1600" kern="0" dirty="0" err="1"/>
              <a:t>arco</a:t>
            </a:r>
            <a:endParaRPr lang="en-GB" sz="1600" kern="0" dirty="0"/>
          </a:p>
          <a:p>
            <a:r>
              <a:rPr lang="en-GB" sz="1600" kern="0" dirty="0"/>
              <a:t>3.7.135 </a:t>
            </a:r>
            <a:r>
              <a:rPr lang="en-GB" sz="1600" kern="0" dirty="0" err="1"/>
              <a:t>Tiempo</a:t>
            </a:r>
            <a:r>
              <a:rPr lang="en-GB" sz="1600" kern="0" dirty="0"/>
              <a:t> de </a:t>
            </a:r>
            <a:r>
              <a:rPr lang="en-GB" sz="1600" kern="0" dirty="0" err="1"/>
              <a:t>corte</a:t>
            </a:r>
            <a:endParaRPr lang="en-GB" sz="1600" kern="0" dirty="0"/>
          </a:p>
          <a:p>
            <a:r>
              <a:rPr lang="en-GB" sz="1600" b="1" kern="0" dirty="0">
                <a:solidFill>
                  <a:srgbClr val="063DE8"/>
                </a:solidFill>
              </a:rPr>
              <a:t>3.7.136 </a:t>
            </a:r>
            <a:r>
              <a:rPr lang="en-GB" sz="1600" b="1" kern="0" dirty="0" err="1">
                <a:solidFill>
                  <a:srgbClr val="063DE8"/>
                </a:solidFill>
              </a:rPr>
              <a:t>Tiempo</a:t>
            </a:r>
            <a:r>
              <a:rPr lang="en-GB" sz="1600" b="1" kern="0" dirty="0">
                <a:solidFill>
                  <a:srgbClr val="063DE8"/>
                </a:solidFill>
              </a:rPr>
              <a:t> de </a:t>
            </a:r>
            <a:r>
              <a:rPr lang="en-GB" sz="1600" b="1" kern="0" dirty="0" err="1">
                <a:solidFill>
                  <a:srgbClr val="063DE8"/>
                </a:solidFill>
              </a:rPr>
              <a:t>cierre</a:t>
            </a:r>
            <a:endParaRPr lang="en-GB" sz="1600" b="1" kern="0" dirty="0">
              <a:solidFill>
                <a:srgbClr val="063DE8"/>
              </a:solidFill>
            </a:endParaRPr>
          </a:p>
          <a:p>
            <a:r>
              <a:rPr lang="en-GB" sz="1600" kern="0" dirty="0"/>
              <a:t>3.7.137 </a:t>
            </a:r>
            <a:r>
              <a:rPr lang="en-GB" sz="1600" kern="0" dirty="0" err="1"/>
              <a:t>Tiempo</a:t>
            </a:r>
            <a:r>
              <a:rPr lang="en-GB" sz="1600" kern="0" dirty="0"/>
              <a:t> de </a:t>
            </a:r>
            <a:r>
              <a:rPr lang="en-GB" sz="1600" kern="0" dirty="0" err="1"/>
              <a:t>establecimiento</a:t>
            </a:r>
            <a:endParaRPr lang="en-GB" sz="1600" kern="0" dirty="0"/>
          </a:p>
          <a:p>
            <a:r>
              <a:rPr lang="en-GB" sz="1600" kern="0" dirty="0"/>
              <a:t>3.7.138 </a:t>
            </a:r>
            <a:r>
              <a:rPr lang="en-GB" sz="1600" kern="0" dirty="0" err="1"/>
              <a:t>Tiempo</a:t>
            </a:r>
            <a:r>
              <a:rPr lang="en-GB" sz="1600" kern="0" dirty="0"/>
              <a:t> de pre-</a:t>
            </a:r>
            <a:r>
              <a:rPr lang="en-GB" sz="1600" kern="0" dirty="0" err="1"/>
              <a:t>arco</a:t>
            </a:r>
            <a:endParaRPr lang="en-GB" sz="1600" kern="0" dirty="0"/>
          </a:p>
          <a:p>
            <a:r>
              <a:rPr lang="en-GB" sz="1600" b="1" kern="0" dirty="0">
                <a:solidFill>
                  <a:srgbClr val="063DE8"/>
                </a:solidFill>
              </a:rPr>
              <a:t>3.7.139 </a:t>
            </a:r>
            <a:r>
              <a:rPr lang="en-GB" sz="1600" b="1" kern="0" dirty="0" err="1">
                <a:solidFill>
                  <a:srgbClr val="063DE8"/>
                </a:solidFill>
              </a:rPr>
              <a:t>Tiempo</a:t>
            </a:r>
            <a:r>
              <a:rPr lang="en-GB" sz="1600" b="1" kern="0" dirty="0">
                <a:solidFill>
                  <a:srgbClr val="063DE8"/>
                </a:solidFill>
              </a:rPr>
              <a:t> de </a:t>
            </a:r>
            <a:r>
              <a:rPr lang="en-GB" sz="1600" b="1" kern="0" dirty="0" err="1">
                <a:solidFill>
                  <a:srgbClr val="063DE8"/>
                </a:solidFill>
              </a:rPr>
              <a:t>apertura-cierre</a:t>
            </a:r>
            <a:r>
              <a:rPr lang="en-GB" sz="1600" b="1" kern="0" dirty="0">
                <a:solidFill>
                  <a:srgbClr val="063DE8"/>
                </a:solidFill>
              </a:rPr>
              <a:t> (</a:t>
            </a:r>
            <a:r>
              <a:rPr lang="en-GB" sz="1600" b="1" kern="0" dirty="0" err="1">
                <a:solidFill>
                  <a:srgbClr val="063DE8"/>
                </a:solidFill>
              </a:rPr>
              <a:t>reenganche</a:t>
            </a:r>
            <a:r>
              <a:rPr lang="en-GB" sz="1600" b="1" kern="0" dirty="0">
                <a:solidFill>
                  <a:srgbClr val="063DE8"/>
                </a:solidFill>
              </a:rPr>
              <a:t> </a:t>
            </a:r>
            <a:r>
              <a:rPr lang="en-GB" sz="1600" b="1" kern="0" dirty="0" err="1">
                <a:solidFill>
                  <a:srgbClr val="063DE8"/>
                </a:solidFill>
              </a:rPr>
              <a:t>automático</a:t>
            </a:r>
            <a:r>
              <a:rPr lang="en-GB" sz="1600" b="1" kern="0" dirty="0">
                <a:solidFill>
                  <a:srgbClr val="063DE8"/>
                </a:solidFill>
              </a:rPr>
              <a:t>)</a:t>
            </a:r>
          </a:p>
          <a:p>
            <a:r>
              <a:rPr lang="en-GB" sz="1600" kern="0" dirty="0"/>
              <a:t>3.7.140 </a:t>
            </a:r>
            <a:r>
              <a:rPr lang="en-GB" sz="1600" kern="0" dirty="0" err="1"/>
              <a:t>Tiempo</a:t>
            </a:r>
            <a:r>
              <a:rPr lang="en-GB" sz="1600" kern="0" dirty="0"/>
              <a:t> de </a:t>
            </a:r>
            <a:r>
              <a:rPr lang="en-GB" sz="1600" kern="0" dirty="0" err="1"/>
              <a:t>corte</a:t>
            </a:r>
            <a:r>
              <a:rPr lang="en-GB" sz="1600" kern="0" dirty="0"/>
              <a:t> </a:t>
            </a:r>
            <a:r>
              <a:rPr lang="en-GB" sz="1600" kern="0" dirty="0" err="1"/>
              <a:t>establecimiento</a:t>
            </a:r>
            <a:endParaRPr lang="en-GB" sz="1600" kern="0" dirty="0"/>
          </a:p>
          <a:p>
            <a:r>
              <a:rPr lang="en-GB" sz="1600" kern="0" dirty="0"/>
              <a:t>3.7.141 </a:t>
            </a:r>
            <a:r>
              <a:rPr lang="en-GB" sz="1600" kern="0" dirty="0" err="1"/>
              <a:t>Tiempo</a:t>
            </a:r>
            <a:r>
              <a:rPr lang="en-GB" sz="1600" kern="0" dirty="0"/>
              <a:t> de </a:t>
            </a:r>
            <a:r>
              <a:rPr lang="en-GB" sz="1600" kern="0" dirty="0" err="1"/>
              <a:t>reenganche</a:t>
            </a:r>
            <a:endParaRPr lang="en-GB" sz="1600" kern="0" dirty="0"/>
          </a:p>
          <a:p>
            <a:r>
              <a:rPr lang="en-GB" sz="1600" kern="0" dirty="0"/>
              <a:t>3.7.142 </a:t>
            </a:r>
            <a:r>
              <a:rPr lang="en-GB" sz="1600" kern="0" dirty="0" err="1"/>
              <a:t>Tiempo</a:t>
            </a:r>
            <a:r>
              <a:rPr lang="en-GB" sz="1600" kern="0" dirty="0"/>
              <a:t> de </a:t>
            </a:r>
            <a:r>
              <a:rPr lang="en-GB" sz="1600" kern="0" dirty="0" err="1"/>
              <a:t>restablecimiento</a:t>
            </a:r>
            <a:endParaRPr lang="en-GB" sz="1600" kern="0" dirty="0"/>
          </a:p>
          <a:p>
            <a:r>
              <a:rPr lang="en-GB" sz="1600" b="1" kern="0" dirty="0">
                <a:solidFill>
                  <a:srgbClr val="063DE8"/>
                </a:solidFill>
              </a:rPr>
              <a:t>3.7.143 </a:t>
            </a:r>
            <a:r>
              <a:rPr lang="en-GB" sz="1600" b="1" kern="0" dirty="0" err="1">
                <a:solidFill>
                  <a:srgbClr val="063DE8"/>
                </a:solidFill>
              </a:rPr>
              <a:t>Tiempo</a:t>
            </a:r>
            <a:r>
              <a:rPr lang="en-GB" sz="1600" b="1" kern="0" dirty="0">
                <a:solidFill>
                  <a:srgbClr val="063DE8"/>
                </a:solidFill>
              </a:rPr>
              <a:t> de </a:t>
            </a:r>
            <a:r>
              <a:rPr lang="en-GB" sz="1600" b="1" kern="0" dirty="0" err="1">
                <a:solidFill>
                  <a:srgbClr val="063DE8"/>
                </a:solidFill>
              </a:rPr>
              <a:t>cierre-apertura</a:t>
            </a:r>
            <a:r>
              <a:rPr lang="en-GB" sz="1600" b="1" kern="0" dirty="0">
                <a:solidFill>
                  <a:srgbClr val="063DE8"/>
                </a:solidFill>
              </a:rPr>
              <a:t> (</a:t>
            </a:r>
            <a:r>
              <a:rPr lang="en-GB" sz="1600" b="1" kern="0" dirty="0" err="1">
                <a:solidFill>
                  <a:srgbClr val="063DE8"/>
                </a:solidFill>
              </a:rPr>
              <a:t>cortocircuito</a:t>
            </a:r>
            <a:r>
              <a:rPr lang="en-GB" sz="1600" b="1" kern="0" dirty="0">
                <a:solidFill>
                  <a:srgbClr val="063DE8"/>
                </a:solidFill>
              </a:rPr>
              <a:t>)</a:t>
            </a:r>
          </a:p>
          <a:p>
            <a:r>
              <a:rPr lang="en-GB" sz="1600" kern="0" dirty="0"/>
              <a:t>3.7.144 </a:t>
            </a:r>
            <a:r>
              <a:rPr lang="en-GB" sz="1600" kern="0" dirty="0" err="1"/>
              <a:t>Tiempo</a:t>
            </a:r>
            <a:r>
              <a:rPr lang="en-GB" sz="1600" kern="0" dirty="0"/>
              <a:t> de </a:t>
            </a:r>
            <a:r>
              <a:rPr lang="en-GB" sz="1600" kern="0" dirty="0" err="1"/>
              <a:t>establecimiento-corte</a:t>
            </a:r>
            <a:endParaRPr lang="en-GB" sz="1600" kern="0" dirty="0"/>
          </a:p>
          <a:p>
            <a:r>
              <a:rPr lang="en-GB" sz="1600" b="1" kern="0" dirty="0">
                <a:solidFill>
                  <a:srgbClr val="063DE8"/>
                </a:solidFill>
              </a:rPr>
              <a:t>3.7.145 </a:t>
            </a:r>
            <a:r>
              <a:rPr lang="en-GB" sz="1600" b="1" kern="0" dirty="0" err="1">
                <a:solidFill>
                  <a:srgbClr val="063DE8"/>
                </a:solidFill>
              </a:rPr>
              <a:t>Tiempo</a:t>
            </a:r>
            <a:r>
              <a:rPr lang="en-GB" sz="1600" b="1" kern="0" dirty="0">
                <a:solidFill>
                  <a:srgbClr val="063DE8"/>
                </a:solidFill>
              </a:rPr>
              <a:t> de pre-</a:t>
            </a:r>
            <a:r>
              <a:rPr lang="en-GB" sz="1600" b="1" kern="0" dirty="0" err="1">
                <a:solidFill>
                  <a:srgbClr val="063DE8"/>
                </a:solidFill>
              </a:rPr>
              <a:t>inserción</a:t>
            </a:r>
            <a:endParaRPr lang="en-GB" sz="1600" b="1" kern="0" dirty="0">
              <a:solidFill>
                <a:srgbClr val="063DE8"/>
              </a:solidFill>
            </a:endParaRPr>
          </a:p>
          <a:p>
            <a:endParaRPr lang="en-GB" sz="1600" kern="0" dirty="0"/>
          </a:p>
          <a:p>
            <a:pPr marL="0" indent="0">
              <a:buNone/>
            </a:pPr>
            <a:endParaRPr lang="en-GB" sz="1600" kern="0" dirty="0"/>
          </a:p>
          <a:p>
            <a:pPr marL="0" indent="0">
              <a:buFont typeface="Wingdings" pitchFamily="2" charset="2"/>
              <a:buNone/>
            </a:pPr>
            <a:r>
              <a:rPr lang="en-GB" sz="1600" kern="0" dirty="0"/>
              <a:t> </a:t>
            </a:r>
          </a:p>
          <a:p>
            <a:pPr marL="0" indent="0">
              <a:buFont typeface="Wingdings" pitchFamily="2" charset="2"/>
              <a:buNone/>
            </a:pPr>
            <a:endParaRPr lang="en-GB" sz="1600" kern="0" dirty="0"/>
          </a:p>
          <a:p>
            <a:pPr marL="0" indent="0">
              <a:buFont typeface="Wingdings" pitchFamily="2" charset="2"/>
              <a:buNone/>
            </a:pPr>
            <a:endParaRPr lang="en-GB" sz="1600" kern="0" dirty="0"/>
          </a:p>
        </p:txBody>
      </p:sp>
    </p:spTree>
    <p:extLst>
      <p:ext uri="{BB962C8B-B14F-4D97-AF65-F5344CB8AC3E}">
        <p14:creationId xmlns:p14="http://schemas.microsoft.com/office/powerpoint/2010/main" val="4056993722"/>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Tiempos</a:t>
            </a:r>
            <a:r>
              <a:rPr lang="en-GB" dirty="0"/>
              <a:t> (IEC 62271-100)</a:t>
            </a:r>
          </a:p>
        </p:txBody>
      </p:sp>
      <p:sp>
        <p:nvSpPr>
          <p:cNvPr id="12" name="Content Placeholder 2">
            <a:extLst>
              <a:ext uri="{FF2B5EF4-FFF2-40B4-BE49-F238E27FC236}">
                <a16:creationId xmlns:a16="http://schemas.microsoft.com/office/drawing/2014/main" id="{94477D87-F46F-4DC9-9AD0-387D9CA7EDC2}"/>
              </a:ext>
            </a:extLst>
          </p:cNvPr>
          <p:cNvSpPr txBox="1">
            <a:spLocks/>
          </p:cNvSpPr>
          <p:nvPr/>
        </p:nvSpPr>
        <p:spPr>
          <a:xfrm>
            <a:off x="501799" y="711501"/>
            <a:ext cx="8269582" cy="419264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algn="just"/>
            <a:r>
              <a:rPr lang="en-GB" sz="1600" b="1" kern="0" dirty="0">
                <a:solidFill>
                  <a:srgbClr val="063DE8"/>
                </a:solidFill>
              </a:rPr>
              <a:t>3.7.133 </a:t>
            </a:r>
            <a:r>
              <a:rPr lang="en-GB" sz="1600" b="1" kern="0" dirty="0" err="1">
                <a:solidFill>
                  <a:srgbClr val="063DE8"/>
                </a:solidFill>
              </a:rPr>
              <a:t>Tiempo</a:t>
            </a:r>
            <a:r>
              <a:rPr lang="en-GB" sz="1600" b="1" kern="0" dirty="0">
                <a:solidFill>
                  <a:srgbClr val="063DE8"/>
                </a:solidFill>
              </a:rPr>
              <a:t> de </a:t>
            </a:r>
            <a:r>
              <a:rPr lang="en-GB" sz="1600" b="1" kern="0" dirty="0" err="1" smtClean="0">
                <a:solidFill>
                  <a:srgbClr val="063DE8"/>
                </a:solidFill>
              </a:rPr>
              <a:t>apertura</a:t>
            </a:r>
            <a:r>
              <a:rPr lang="en-GB" sz="1600" b="1" kern="0" dirty="0" smtClean="0">
                <a:solidFill>
                  <a:srgbClr val="063DE8"/>
                </a:solidFill>
              </a:rPr>
              <a:t>: </a:t>
            </a:r>
            <a:r>
              <a:rPr lang="en-GB" sz="1100" kern="0" dirty="0" err="1" smtClean="0">
                <a:solidFill>
                  <a:srgbClr val="063DE8"/>
                </a:solidFill>
              </a:rPr>
              <a:t>Intervalo</a:t>
            </a:r>
            <a:r>
              <a:rPr lang="en-GB" sz="1100" kern="0" dirty="0" smtClean="0">
                <a:solidFill>
                  <a:srgbClr val="063DE8"/>
                </a:solidFill>
              </a:rPr>
              <a:t> entre que se </a:t>
            </a:r>
            <a:r>
              <a:rPr lang="en-GB" sz="1100" kern="0" dirty="0" err="1" smtClean="0">
                <a:solidFill>
                  <a:srgbClr val="063DE8"/>
                </a:solidFill>
              </a:rPr>
              <a:t>excita</a:t>
            </a:r>
            <a:r>
              <a:rPr lang="en-GB" sz="1100" kern="0" dirty="0" smtClean="0">
                <a:solidFill>
                  <a:srgbClr val="063DE8"/>
                </a:solidFill>
              </a:rPr>
              <a:t> el </a:t>
            </a:r>
            <a:r>
              <a:rPr lang="en-GB" sz="1100" kern="0" dirty="0" err="1" smtClean="0">
                <a:solidFill>
                  <a:srgbClr val="063DE8"/>
                </a:solidFill>
              </a:rPr>
              <a:t>circuito</a:t>
            </a:r>
            <a:r>
              <a:rPr lang="en-GB" sz="1100" kern="0" dirty="0" smtClean="0">
                <a:solidFill>
                  <a:srgbClr val="063DE8"/>
                </a:solidFill>
              </a:rPr>
              <a:t> de </a:t>
            </a:r>
            <a:r>
              <a:rPr lang="en-GB" sz="1100" kern="0" dirty="0" err="1" smtClean="0">
                <a:solidFill>
                  <a:srgbClr val="063DE8"/>
                </a:solidFill>
              </a:rPr>
              <a:t>disparo</a:t>
            </a:r>
            <a:r>
              <a:rPr lang="en-GB" sz="1100" kern="0" dirty="0" smtClean="0">
                <a:solidFill>
                  <a:srgbClr val="063DE8"/>
                </a:solidFill>
              </a:rPr>
              <a:t> (</a:t>
            </a:r>
            <a:r>
              <a:rPr lang="en-GB" sz="1100" kern="0" dirty="0" err="1" smtClean="0">
                <a:solidFill>
                  <a:srgbClr val="063DE8"/>
                </a:solidFill>
              </a:rPr>
              <a:t>bobina</a:t>
            </a:r>
            <a:r>
              <a:rPr lang="en-GB" sz="1100" kern="0" dirty="0" smtClean="0">
                <a:solidFill>
                  <a:srgbClr val="063DE8"/>
                </a:solidFill>
              </a:rPr>
              <a:t> de </a:t>
            </a:r>
            <a:r>
              <a:rPr lang="en-GB" sz="1100" kern="0" dirty="0" err="1" smtClean="0">
                <a:solidFill>
                  <a:srgbClr val="063DE8"/>
                </a:solidFill>
              </a:rPr>
              <a:t>apertura</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un </a:t>
            </a:r>
            <a:r>
              <a:rPr lang="en-GB" sz="1100" kern="0" dirty="0" err="1" smtClean="0">
                <a:solidFill>
                  <a:srgbClr val="063DE8"/>
                </a:solidFill>
              </a:rPr>
              <a:t>interruptor</a:t>
            </a:r>
            <a:r>
              <a:rPr lang="en-GB" sz="1100" kern="0" dirty="0" smtClean="0">
                <a:solidFill>
                  <a:srgbClr val="063DE8"/>
                </a:solidFill>
              </a:rPr>
              <a:t> que se </a:t>
            </a:r>
            <a:r>
              <a:rPr lang="en-GB" sz="1100" kern="0" dirty="0" err="1" smtClean="0">
                <a:solidFill>
                  <a:srgbClr val="063DE8"/>
                </a:solidFill>
              </a:rPr>
              <a:t>encurentra</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a:t>
            </a:r>
            <a:r>
              <a:rPr lang="en-GB" sz="1100" kern="0" dirty="0" err="1" smtClean="0">
                <a:solidFill>
                  <a:srgbClr val="063DE8"/>
                </a:solidFill>
              </a:rPr>
              <a:t>posición</a:t>
            </a:r>
            <a:r>
              <a:rPr lang="en-GB" sz="1100" kern="0" dirty="0" smtClean="0">
                <a:solidFill>
                  <a:srgbClr val="063DE8"/>
                </a:solidFill>
              </a:rPr>
              <a:t> </a:t>
            </a:r>
            <a:r>
              <a:rPr lang="en-GB" sz="1100" kern="0" dirty="0" err="1" smtClean="0">
                <a:solidFill>
                  <a:srgbClr val="063DE8"/>
                </a:solidFill>
              </a:rPr>
              <a:t>cerrado</a:t>
            </a:r>
            <a:r>
              <a:rPr lang="en-GB" sz="1100" kern="0" dirty="0" smtClean="0">
                <a:solidFill>
                  <a:srgbClr val="063DE8"/>
                </a:solidFill>
              </a:rPr>
              <a:t> y el </a:t>
            </a:r>
            <a:r>
              <a:rPr lang="en-GB" sz="1100" kern="0" dirty="0" err="1" smtClean="0">
                <a:solidFill>
                  <a:srgbClr val="063DE8"/>
                </a:solidFill>
              </a:rPr>
              <a:t>instante</a:t>
            </a:r>
            <a:r>
              <a:rPr lang="en-GB" sz="1100" kern="0" dirty="0" smtClean="0">
                <a:solidFill>
                  <a:srgbClr val="063DE8"/>
                </a:solidFill>
              </a:rPr>
              <a:t> </a:t>
            </a:r>
            <a:r>
              <a:rPr lang="en-GB" sz="1100" kern="0" dirty="0" err="1" smtClean="0">
                <a:solidFill>
                  <a:srgbClr val="063DE8"/>
                </a:solidFill>
              </a:rPr>
              <a:t>cuando</a:t>
            </a:r>
            <a:r>
              <a:rPr lang="en-GB" sz="1100" kern="0" dirty="0" smtClean="0">
                <a:solidFill>
                  <a:srgbClr val="063DE8"/>
                </a:solidFill>
              </a:rPr>
              <a:t>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contactos</a:t>
            </a:r>
            <a:r>
              <a:rPr lang="en-GB" sz="1100" kern="0" dirty="0" smtClean="0">
                <a:solidFill>
                  <a:srgbClr val="063DE8"/>
                </a:solidFill>
              </a:rPr>
              <a:t> se </a:t>
            </a:r>
            <a:r>
              <a:rPr lang="en-GB" sz="1100" kern="0" dirty="0" err="1" smtClean="0">
                <a:solidFill>
                  <a:srgbClr val="063DE8"/>
                </a:solidFill>
              </a:rPr>
              <a:t>han</a:t>
            </a:r>
            <a:r>
              <a:rPr lang="en-GB" sz="1100" kern="0" dirty="0" smtClean="0">
                <a:solidFill>
                  <a:srgbClr val="063DE8"/>
                </a:solidFill>
              </a:rPr>
              <a:t> </a:t>
            </a:r>
            <a:r>
              <a:rPr lang="en-GB" sz="1100" kern="0" dirty="0" err="1" smtClean="0">
                <a:solidFill>
                  <a:srgbClr val="063DE8"/>
                </a:solidFill>
              </a:rPr>
              <a:t>separado</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a:t>
            </a:r>
            <a:r>
              <a:rPr lang="en-GB" sz="1100" kern="0" dirty="0" err="1" smtClean="0">
                <a:solidFill>
                  <a:srgbClr val="063DE8"/>
                </a:solidFill>
              </a:rPr>
              <a:t>todos</a:t>
            </a:r>
            <a:r>
              <a:rPr lang="en-GB" sz="1100" kern="0" dirty="0" smtClean="0">
                <a:solidFill>
                  <a:srgbClr val="063DE8"/>
                </a:solidFill>
              </a:rPr>
              <a:t>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polos</a:t>
            </a:r>
            <a:r>
              <a:rPr lang="en-GB" sz="1100" kern="0" dirty="0" smtClean="0">
                <a:solidFill>
                  <a:srgbClr val="063DE8"/>
                </a:solidFill>
              </a:rPr>
              <a:t>.</a:t>
            </a:r>
            <a:endParaRPr lang="en-GB" sz="1100" kern="0" dirty="0">
              <a:solidFill>
                <a:srgbClr val="063DE8"/>
              </a:solidFill>
            </a:endParaRPr>
          </a:p>
          <a:p>
            <a:pPr marL="0" indent="0" algn="just">
              <a:buNone/>
            </a:pPr>
            <a:endParaRPr lang="en-GB" sz="1600" kern="0" dirty="0"/>
          </a:p>
          <a:p>
            <a:pPr algn="just"/>
            <a:r>
              <a:rPr lang="en-GB" sz="1600" b="1" kern="0" dirty="0">
                <a:solidFill>
                  <a:srgbClr val="063DE8"/>
                </a:solidFill>
              </a:rPr>
              <a:t>3.7.136 </a:t>
            </a:r>
            <a:r>
              <a:rPr lang="en-GB" sz="1600" b="1" kern="0" dirty="0" err="1">
                <a:solidFill>
                  <a:srgbClr val="063DE8"/>
                </a:solidFill>
              </a:rPr>
              <a:t>Tiempo</a:t>
            </a:r>
            <a:r>
              <a:rPr lang="en-GB" sz="1600" b="1" kern="0" dirty="0">
                <a:solidFill>
                  <a:srgbClr val="063DE8"/>
                </a:solidFill>
              </a:rPr>
              <a:t> de </a:t>
            </a:r>
            <a:r>
              <a:rPr lang="en-GB" sz="1600" b="1" kern="0" dirty="0" err="1" smtClean="0">
                <a:solidFill>
                  <a:srgbClr val="063DE8"/>
                </a:solidFill>
              </a:rPr>
              <a:t>cierre</a:t>
            </a:r>
            <a:r>
              <a:rPr lang="en-GB" sz="1600" b="1" kern="0" dirty="0" smtClean="0">
                <a:solidFill>
                  <a:srgbClr val="063DE8"/>
                </a:solidFill>
              </a:rPr>
              <a:t>: </a:t>
            </a:r>
            <a:r>
              <a:rPr lang="en-GB" sz="1100" kern="0" dirty="0" err="1" smtClean="0">
                <a:solidFill>
                  <a:srgbClr val="063DE8"/>
                </a:solidFill>
              </a:rPr>
              <a:t>Intervalo</a:t>
            </a:r>
            <a:r>
              <a:rPr lang="en-GB" sz="1100" kern="0" dirty="0" smtClean="0">
                <a:solidFill>
                  <a:srgbClr val="063DE8"/>
                </a:solidFill>
              </a:rPr>
              <a:t> entre que se </a:t>
            </a:r>
            <a:r>
              <a:rPr lang="en-GB" sz="1100" kern="0" dirty="0" err="1" smtClean="0">
                <a:solidFill>
                  <a:srgbClr val="063DE8"/>
                </a:solidFill>
              </a:rPr>
              <a:t>excita</a:t>
            </a:r>
            <a:r>
              <a:rPr lang="en-GB" sz="1100" kern="0" dirty="0" smtClean="0">
                <a:solidFill>
                  <a:srgbClr val="063DE8"/>
                </a:solidFill>
              </a:rPr>
              <a:t> el </a:t>
            </a:r>
            <a:r>
              <a:rPr lang="en-GB" sz="1100" kern="0" dirty="0" err="1" smtClean="0">
                <a:solidFill>
                  <a:srgbClr val="063DE8"/>
                </a:solidFill>
              </a:rPr>
              <a:t>circuito</a:t>
            </a:r>
            <a:r>
              <a:rPr lang="en-GB" sz="1100" kern="0" dirty="0" smtClean="0">
                <a:solidFill>
                  <a:srgbClr val="063DE8"/>
                </a:solidFill>
              </a:rPr>
              <a:t> de </a:t>
            </a:r>
            <a:r>
              <a:rPr lang="en-GB" sz="1100" kern="0" dirty="0" err="1" smtClean="0">
                <a:solidFill>
                  <a:srgbClr val="063DE8"/>
                </a:solidFill>
              </a:rPr>
              <a:t>cierre</a:t>
            </a:r>
            <a:r>
              <a:rPr lang="en-GB" sz="1100" kern="0" dirty="0" smtClean="0">
                <a:solidFill>
                  <a:srgbClr val="063DE8"/>
                </a:solidFill>
              </a:rPr>
              <a:t> (</a:t>
            </a:r>
            <a:r>
              <a:rPr lang="en-GB" sz="1100" kern="0" dirty="0" err="1" smtClean="0">
                <a:solidFill>
                  <a:srgbClr val="063DE8"/>
                </a:solidFill>
              </a:rPr>
              <a:t>bobina</a:t>
            </a:r>
            <a:r>
              <a:rPr lang="en-GB" sz="1100" kern="0" dirty="0" smtClean="0">
                <a:solidFill>
                  <a:srgbClr val="063DE8"/>
                </a:solidFill>
              </a:rPr>
              <a:t> de </a:t>
            </a:r>
            <a:r>
              <a:rPr lang="en-GB" sz="1100" kern="0" dirty="0" err="1" smtClean="0">
                <a:solidFill>
                  <a:srgbClr val="063DE8"/>
                </a:solidFill>
              </a:rPr>
              <a:t>cierre</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un </a:t>
            </a:r>
            <a:r>
              <a:rPr lang="en-GB" sz="1100" kern="0" dirty="0" err="1" smtClean="0">
                <a:solidFill>
                  <a:srgbClr val="063DE8"/>
                </a:solidFill>
              </a:rPr>
              <a:t>interruptor</a:t>
            </a:r>
            <a:r>
              <a:rPr lang="en-GB" sz="1100" kern="0" dirty="0" smtClean="0">
                <a:solidFill>
                  <a:srgbClr val="063DE8"/>
                </a:solidFill>
              </a:rPr>
              <a:t> que se </a:t>
            </a:r>
            <a:r>
              <a:rPr lang="en-GB" sz="1100" kern="0" dirty="0" err="1" smtClean="0">
                <a:solidFill>
                  <a:srgbClr val="063DE8"/>
                </a:solidFill>
              </a:rPr>
              <a:t>encuentra</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a:t>
            </a:r>
            <a:r>
              <a:rPr lang="en-GB" sz="1100" kern="0" dirty="0" err="1" smtClean="0">
                <a:solidFill>
                  <a:srgbClr val="063DE8"/>
                </a:solidFill>
              </a:rPr>
              <a:t>posición</a:t>
            </a:r>
            <a:r>
              <a:rPr lang="en-GB" sz="1100" kern="0" dirty="0" smtClean="0">
                <a:solidFill>
                  <a:srgbClr val="063DE8"/>
                </a:solidFill>
              </a:rPr>
              <a:t> </a:t>
            </a:r>
            <a:r>
              <a:rPr lang="en-GB" sz="1100" kern="0" dirty="0" err="1" smtClean="0">
                <a:solidFill>
                  <a:srgbClr val="063DE8"/>
                </a:solidFill>
              </a:rPr>
              <a:t>abierto</a:t>
            </a:r>
            <a:r>
              <a:rPr lang="en-GB" sz="1100" kern="0" dirty="0" smtClean="0">
                <a:solidFill>
                  <a:srgbClr val="063DE8"/>
                </a:solidFill>
              </a:rPr>
              <a:t> y el </a:t>
            </a:r>
            <a:r>
              <a:rPr lang="en-GB" sz="1100" kern="0" dirty="0" err="1" smtClean="0">
                <a:solidFill>
                  <a:srgbClr val="063DE8"/>
                </a:solidFill>
              </a:rPr>
              <a:t>instante</a:t>
            </a:r>
            <a:r>
              <a:rPr lang="en-GB" sz="1100" kern="0" dirty="0" smtClean="0">
                <a:solidFill>
                  <a:srgbClr val="063DE8"/>
                </a:solidFill>
              </a:rPr>
              <a:t> </a:t>
            </a:r>
            <a:r>
              <a:rPr lang="en-GB" sz="1100" kern="0" dirty="0" err="1" smtClean="0">
                <a:solidFill>
                  <a:srgbClr val="063DE8"/>
                </a:solidFill>
              </a:rPr>
              <a:t>cuando</a:t>
            </a:r>
            <a:r>
              <a:rPr lang="en-GB" sz="1100" kern="0" dirty="0" smtClean="0">
                <a:solidFill>
                  <a:srgbClr val="063DE8"/>
                </a:solidFill>
              </a:rPr>
              <a:t>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contactos</a:t>
            </a:r>
            <a:r>
              <a:rPr lang="en-GB" sz="1100" kern="0" dirty="0" smtClean="0">
                <a:solidFill>
                  <a:srgbClr val="063DE8"/>
                </a:solidFill>
              </a:rPr>
              <a:t> se </a:t>
            </a:r>
            <a:r>
              <a:rPr lang="en-GB" sz="1100" kern="0" dirty="0" err="1" smtClean="0">
                <a:solidFill>
                  <a:srgbClr val="063DE8"/>
                </a:solidFill>
              </a:rPr>
              <a:t>tocan</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a:t>
            </a:r>
            <a:r>
              <a:rPr lang="en-GB" sz="1100" kern="0" dirty="0" err="1" smtClean="0">
                <a:solidFill>
                  <a:srgbClr val="063DE8"/>
                </a:solidFill>
              </a:rPr>
              <a:t>todos</a:t>
            </a:r>
            <a:r>
              <a:rPr lang="en-GB" sz="1100" kern="0" dirty="0" smtClean="0">
                <a:solidFill>
                  <a:srgbClr val="063DE8"/>
                </a:solidFill>
              </a:rPr>
              <a:t> </a:t>
            </a:r>
            <a:r>
              <a:rPr lang="en-GB" sz="1100" kern="0" dirty="0" err="1" smtClean="0">
                <a:solidFill>
                  <a:srgbClr val="063DE8"/>
                </a:solidFill>
              </a:rPr>
              <a:t>polos</a:t>
            </a:r>
            <a:r>
              <a:rPr lang="en-GB" sz="1100" kern="0" dirty="0" smtClean="0">
                <a:solidFill>
                  <a:srgbClr val="063DE8"/>
                </a:solidFill>
              </a:rPr>
              <a:t>.</a:t>
            </a:r>
            <a:endParaRPr lang="en-GB" sz="1100" kern="0" dirty="0">
              <a:solidFill>
                <a:srgbClr val="063DE8"/>
              </a:solidFill>
            </a:endParaRPr>
          </a:p>
          <a:p>
            <a:pPr marL="0" indent="0" algn="just">
              <a:buNone/>
            </a:pPr>
            <a:endParaRPr lang="en-GB" sz="1600" kern="0" dirty="0"/>
          </a:p>
          <a:p>
            <a:pPr algn="just"/>
            <a:r>
              <a:rPr lang="en-GB" sz="1600" b="1" kern="0" dirty="0">
                <a:solidFill>
                  <a:srgbClr val="063DE8"/>
                </a:solidFill>
              </a:rPr>
              <a:t>3.7.139 </a:t>
            </a:r>
            <a:r>
              <a:rPr lang="en-GB" sz="1600" b="1" kern="0" dirty="0" err="1">
                <a:solidFill>
                  <a:srgbClr val="063DE8"/>
                </a:solidFill>
              </a:rPr>
              <a:t>Tiempo</a:t>
            </a:r>
            <a:r>
              <a:rPr lang="en-GB" sz="1600" b="1" kern="0" dirty="0">
                <a:solidFill>
                  <a:srgbClr val="063DE8"/>
                </a:solidFill>
              </a:rPr>
              <a:t> de </a:t>
            </a:r>
            <a:r>
              <a:rPr lang="en-GB" sz="1600" b="1" kern="0" dirty="0" err="1">
                <a:solidFill>
                  <a:srgbClr val="063DE8"/>
                </a:solidFill>
              </a:rPr>
              <a:t>apertura-cierre</a:t>
            </a:r>
            <a:r>
              <a:rPr lang="en-GB" sz="1600" b="1" kern="0" dirty="0">
                <a:solidFill>
                  <a:srgbClr val="063DE8"/>
                </a:solidFill>
              </a:rPr>
              <a:t> (</a:t>
            </a:r>
            <a:r>
              <a:rPr lang="en-GB" sz="1600" b="1" kern="0" dirty="0" err="1">
                <a:solidFill>
                  <a:srgbClr val="063DE8"/>
                </a:solidFill>
              </a:rPr>
              <a:t>reenganche</a:t>
            </a:r>
            <a:r>
              <a:rPr lang="en-GB" sz="1600" b="1" kern="0" dirty="0">
                <a:solidFill>
                  <a:srgbClr val="063DE8"/>
                </a:solidFill>
              </a:rPr>
              <a:t> </a:t>
            </a:r>
            <a:r>
              <a:rPr lang="en-GB" sz="1600" b="1" kern="0" dirty="0" err="1">
                <a:solidFill>
                  <a:srgbClr val="063DE8"/>
                </a:solidFill>
              </a:rPr>
              <a:t>automático</a:t>
            </a:r>
            <a:r>
              <a:rPr lang="en-GB" sz="1600" b="1" kern="0" dirty="0" smtClean="0">
                <a:solidFill>
                  <a:srgbClr val="063DE8"/>
                </a:solidFill>
              </a:rPr>
              <a:t>): </a:t>
            </a:r>
            <a:r>
              <a:rPr lang="en-GB" sz="1100" kern="0" dirty="0" err="1" smtClean="0">
                <a:solidFill>
                  <a:srgbClr val="063DE8"/>
                </a:solidFill>
              </a:rPr>
              <a:t>Intervalo</a:t>
            </a:r>
            <a:r>
              <a:rPr lang="en-GB" sz="1100" kern="0" dirty="0" smtClean="0">
                <a:solidFill>
                  <a:srgbClr val="063DE8"/>
                </a:solidFill>
              </a:rPr>
              <a:t> entre el </a:t>
            </a:r>
            <a:r>
              <a:rPr lang="en-GB" sz="1100" kern="0" dirty="0" err="1" smtClean="0">
                <a:solidFill>
                  <a:srgbClr val="063DE8"/>
                </a:solidFill>
              </a:rPr>
              <a:t>instante</a:t>
            </a:r>
            <a:r>
              <a:rPr lang="en-GB" sz="1100" kern="0" dirty="0" smtClean="0">
                <a:solidFill>
                  <a:srgbClr val="063DE8"/>
                </a:solidFill>
              </a:rPr>
              <a:t> de </a:t>
            </a:r>
            <a:r>
              <a:rPr lang="en-GB" sz="1100" kern="0" dirty="0" err="1" smtClean="0">
                <a:solidFill>
                  <a:srgbClr val="063DE8"/>
                </a:solidFill>
              </a:rPr>
              <a:t>separación</a:t>
            </a:r>
            <a:r>
              <a:rPr lang="en-GB" sz="1100" kern="0" dirty="0" smtClean="0">
                <a:solidFill>
                  <a:srgbClr val="063DE8"/>
                </a:solidFill>
              </a:rPr>
              <a:t> de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contactos</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a:t>
            </a:r>
            <a:r>
              <a:rPr lang="en-GB" sz="1100" kern="0" dirty="0" err="1" smtClean="0">
                <a:solidFill>
                  <a:srgbClr val="063DE8"/>
                </a:solidFill>
              </a:rPr>
              <a:t>todos</a:t>
            </a:r>
            <a:r>
              <a:rPr lang="en-GB" sz="1100" kern="0" dirty="0" smtClean="0">
                <a:solidFill>
                  <a:srgbClr val="063DE8"/>
                </a:solidFill>
              </a:rPr>
              <a:t>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polos</a:t>
            </a:r>
            <a:r>
              <a:rPr lang="en-GB" sz="1100" kern="0" dirty="0" smtClean="0">
                <a:solidFill>
                  <a:srgbClr val="063DE8"/>
                </a:solidFill>
              </a:rPr>
              <a:t> y el </a:t>
            </a:r>
            <a:r>
              <a:rPr lang="en-GB" sz="1100" kern="0" dirty="0" err="1" smtClean="0">
                <a:solidFill>
                  <a:srgbClr val="063DE8"/>
                </a:solidFill>
              </a:rPr>
              <a:t>instante</a:t>
            </a:r>
            <a:r>
              <a:rPr lang="en-GB" sz="1100" kern="0" dirty="0" smtClean="0">
                <a:solidFill>
                  <a:srgbClr val="063DE8"/>
                </a:solidFill>
              </a:rPr>
              <a:t> </a:t>
            </a:r>
            <a:r>
              <a:rPr lang="en-GB" sz="1100" kern="0" dirty="0" err="1" smtClean="0">
                <a:solidFill>
                  <a:srgbClr val="063DE8"/>
                </a:solidFill>
              </a:rPr>
              <a:t>cuando</a:t>
            </a:r>
            <a:r>
              <a:rPr lang="en-GB" sz="1100" kern="0" dirty="0" smtClean="0">
                <a:solidFill>
                  <a:srgbClr val="063DE8"/>
                </a:solidFill>
              </a:rPr>
              <a:t>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contactos</a:t>
            </a:r>
            <a:r>
              <a:rPr lang="en-GB" sz="1100" kern="0" dirty="0" smtClean="0">
                <a:solidFill>
                  <a:srgbClr val="063DE8"/>
                </a:solidFill>
              </a:rPr>
              <a:t> se </a:t>
            </a:r>
            <a:r>
              <a:rPr lang="en-GB" sz="1100" kern="0" dirty="0" err="1" smtClean="0">
                <a:solidFill>
                  <a:srgbClr val="063DE8"/>
                </a:solidFill>
              </a:rPr>
              <a:t>tocan</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el primer polo </a:t>
            </a:r>
            <a:r>
              <a:rPr lang="en-GB" sz="1100" kern="0" dirty="0" err="1" smtClean="0">
                <a:solidFill>
                  <a:srgbClr val="063DE8"/>
                </a:solidFill>
              </a:rPr>
              <a:t>en</a:t>
            </a:r>
            <a:r>
              <a:rPr lang="en-GB" sz="1100" kern="0" dirty="0" smtClean="0">
                <a:solidFill>
                  <a:srgbClr val="063DE8"/>
                </a:solidFill>
              </a:rPr>
              <a:t> la </a:t>
            </a:r>
            <a:r>
              <a:rPr lang="en-GB" sz="1100" kern="0" dirty="0" err="1" smtClean="0">
                <a:solidFill>
                  <a:srgbClr val="063DE8"/>
                </a:solidFill>
              </a:rPr>
              <a:t>siguiente</a:t>
            </a:r>
            <a:r>
              <a:rPr lang="en-GB" sz="1100" kern="0" dirty="0" smtClean="0">
                <a:solidFill>
                  <a:srgbClr val="063DE8"/>
                </a:solidFill>
              </a:rPr>
              <a:t> </a:t>
            </a:r>
            <a:r>
              <a:rPr lang="en-GB" sz="1100" kern="0" dirty="0" err="1" smtClean="0">
                <a:solidFill>
                  <a:srgbClr val="063DE8"/>
                </a:solidFill>
              </a:rPr>
              <a:t>operación</a:t>
            </a:r>
            <a:r>
              <a:rPr lang="en-GB" sz="1100" kern="0" dirty="0" smtClean="0">
                <a:solidFill>
                  <a:srgbClr val="063DE8"/>
                </a:solidFill>
              </a:rPr>
              <a:t> de </a:t>
            </a:r>
            <a:r>
              <a:rPr lang="en-GB" sz="1100" kern="0" dirty="0" err="1" smtClean="0">
                <a:solidFill>
                  <a:srgbClr val="063DE8"/>
                </a:solidFill>
              </a:rPr>
              <a:t>cierre</a:t>
            </a:r>
            <a:r>
              <a:rPr lang="en-GB" sz="1100" kern="0" dirty="0" smtClean="0">
                <a:solidFill>
                  <a:srgbClr val="063DE8"/>
                </a:solidFill>
              </a:rPr>
              <a:t>.</a:t>
            </a:r>
            <a:endParaRPr lang="en-GB" sz="1100" kern="0" dirty="0">
              <a:solidFill>
                <a:srgbClr val="063DE8"/>
              </a:solidFill>
            </a:endParaRPr>
          </a:p>
          <a:p>
            <a:pPr marL="0" indent="0" algn="just">
              <a:buNone/>
            </a:pPr>
            <a:endParaRPr lang="en-GB" sz="1600" kern="0" dirty="0"/>
          </a:p>
          <a:p>
            <a:pPr algn="just"/>
            <a:r>
              <a:rPr lang="en-GB" sz="1600" b="1" kern="0" dirty="0">
                <a:solidFill>
                  <a:srgbClr val="063DE8"/>
                </a:solidFill>
              </a:rPr>
              <a:t>3.7.143 </a:t>
            </a:r>
            <a:r>
              <a:rPr lang="en-GB" sz="1600" b="1" kern="0" dirty="0" err="1">
                <a:solidFill>
                  <a:srgbClr val="063DE8"/>
                </a:solidFill>
              </a:rPr>
              <a:t>Tiempo</a:t>
            </a:r>
            <a:r>
              <a:rPr lang="en-GB" sz="1600" b="1" kern="0" dirty="0">
                <a:solidFill>
                  <a:srgbClr val="063DE8"/>
                </a:solidFill>
              </a:rPr>
              <a:t> de </a:t>
            </a:r>
            <a:r>
              <a:rPr lang="en-GB" sz="1600" b="1" kern="0" dirty="0" err="1">
                <a:solidFill>
                  <a:srgbClr val="063DE8"/>
                </a:solidFill>
              </a:rPr>
              <a:t>cierre-apertura</a:t>
            </a:r>
            <a:r>
              <a:rPr lang="en-GB" sz="1600" b="1" kern="0" dirty="0">
                <a:solidFill>
                  <a:srgbClr val="063DE8"/>
                </a:solidFill>
              </a:rPr>
              <a:t> (</a:t>
            </a:r>
            <a:r>
              <a:rPr lang="en-GB" sz="1600" b="1" kern="0" dirty="0" err="1">
                <a:solidFill>
                  <a:srgbClr val="063DE8"/>
                </a:solidFill>
              </a:rPr>
              <a:t>cortocircuito</a:t>
            </a:r>
            <a:r>
              <a:rPr lang="en-GB" sz="1600" b="1" kern="0" dirty="0" smtClean="0">
                <a:solidFill>
                  <a:srgbClr val="063DE8"/>
                </a:solidFill>
              </a:rPr>
              <a:t>): </a:t>
            </a:r>
            <a:r>
              <a:rPr lang="en-GB" sz="1100" kern="0" dirty="0" err="1" smtClean="0">
                <a:solidFill>
                  <a:srgbClr val="063DE8"/>
                </a:solidFill>
              </a:rPr>
              <a:t>Intervalo</a:t>
            </a:r>
            <a:r>
              <a:rPr lang="en-GB" sz="1100" kern="0" dirty="0" smtClean="0">
                <a:solidFill>
                  <a:srgbClr val="063DE8"/>
                </a:solidFill>
              </a:rPr>
              <a:t> entre el </a:t>
            </a:r>
            <a:r>
              <a:rPr lang="en-GB" sz="1100" kern="0" dirty="0" err="1" smtClean="0">
                <a:solidFill>
                  <a:srgbClr val="063DE8"/>
                </a:solidFill>
              </a:rPr>
              <a:t>instante</a:t>
            </a:r>
            <a:r>
              <a:rPr lang="en-GB" sz="1100" kern="0" dirty="0" smtClean="0">
                <a:solidFill>
                  <a:srgbClr val="063DE8"/>
                </a:solidFill>
              </a:rPr>
              <a:t> de </a:t>
            </a:r>
            <a:r>
              <a:rPr lang="en-GB" sz="1100" kern="0" dirty="0" err="1" smtClean="0">
                <a:solidFill>
                  <a:srgbClr val="063DE8"/>
                </a:solidFill>
              </a:rPr>
              <a:t>contacto</a:t>
            </a:r>
            <a:r>
              <a:rPr lang="en-GB" sz="1100" kern="0" dirty="0" smtClean="0">
                <a:solidFill>
                  <a:srgbClr val="063DE8"/>
                </a:solidFill>
              </a:rPr>
              <a:t> del primer polo </a:t>
            </a:r>
            <a:r>
              <a:rPr lang="en-GB" sz="1100" kern="0" dirty="0" err="1" smtClean="0">
                <a:solidFill>
                  <a:srgbClr val="063DE8"/>
                </a:solidFill>
              </a:rPr>
              <a:t>durante</a:t>
            </a:r>
            <a:r>
              <a:rPr lang="en-GB" sz="1100" kern="0" dirty="0" smtClean="0">
                <a:solidFill>
                  <a:srgbClr val="063DE8"/>
                </a:solidFill>
              </a:rPr>
              <a:t> </a:t>
            </a:r>
            <a:r>
              <a:rPr lang="en-GB" sz="1100" kern="0" dirty="0" err="1" smtClean="0">
                <a:solidFill>
                  <a:srgbClr val="063DE8"/>
                </a:solidFill>
              </a:rPr>
              <a:t>una</a:t>
            </a:r>
            <a:r>
              <a:rPr lang="en-GB" sz="1100" kern="0" dirty="0" smtClean="0">
                <a:solidFill>
                  <a:srgbClr val="063DE8"/>
                </a:solidFill>
              </a:rPr>
              <a:t> </a:t>
            </a:r>
            <a:r>
              <a:rPr lang="en-GB" sz="1100" kern="0" dirty="0" err="1" smtClean="0">
                <a:solidFill>
                  <a:srgbClr val="063DE8"/>
                </a:solidFill>
              </a:rPr>
              <a:t>operación</a:t>
            </a:r>
            <a:r>
              <a:rPr lang="en-GB" sz="1100" kern="0" dirty="0" smtClean="0">
                <a:solidFill>
                  <a:srgbClr val="063DE8"/>
                </a:solidFill>
              </a:rPr>
              <a:t> de </a:t>
            </a:r>
            <a:r>
              <a:rPr lang="en-GB" sz="1100" kern="0" dirty="0" err="1" smtClean="0">
                <a:solidFill>
                  <a:srgbClr val="063DE8"/>
                </a:solidFill>
              </a:rPr>
              <a:t>cierre</a:t>
            </a:r>
            <a:r>
              <a:rPr lang="en-GB" sz="1100" kern="0" dirty="0" smtClean="0">
                <a:solidFill>
                  <a:srgbClr val="063DE8"/>
                </a:solidFill>
              </a:rPr>
              <a:t> y el </a:t>
            </a:r>
            <a:r>
              <a:rPr lang="en-GB" sz="1100" kern="0" dirty="0" err="1" smtClean="0">
                <a:solidFill>
                  <a:srgbClr val="063DE8"/>
                </a:solidFill>
              </a:rPr>
              <a:t>instante</a:t>
            </a:r>
            <a:r>
              <a:rPr lang="en-GB" sz="1100" kern="0" dirty="0" smtClean="0">
                <a:solidFill>
                  <a:srgbClr val="063DE8"/>
                </a:solidFill>
              </a:rPr>
              <a:t> </a:t>
            </a:r>
            <a:r>
              <a:rPr lang="en-GB" sz="1100" kern="0" dirty="0" err="1" smtClean="0">
                <a:solidFill>
                  <a:srgbClr val="063DE8"/>
                </a:solidFill>
              </a:rPr>
              <a:t>cuando</a:t>
            </a:r>
            <a:r>
              <a:rPr lang="en-GB" sz="1100" kern="0" dirty="0" smtClean="0">
                <a:solidFill>
                  <a:srgbClr val="063DE8"/>
                </a:solidFill>
              </a:rPr>
              <a:t>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contactos</a:t>
            </a:r>
            <a:r>
              <a:rPr lang="en-GB" sz="1100" kern="0" dirty="0" smtClean="0">
                <a:solidFill>
                  <a:srgbClr val="063DE8"/>
                </a:solidFill>
              </a:rPr>
              <a:t> se </a:t>
            </a:r>
            <a:r>
              <a:rPr lang="en-GB" sz="1100" kern="0" dirty="0" err="1" smtClean="0">
                <a:solidFill>
                  <a:srgbClr val="063DE8"/>
                </a:solidFill>
              </a:rPr>
              <a:t>han</a:t>
            </a:r>
            <a:r>
              <a:rPr lang="en-GB" sz="1100" kern="0" dirty="0" smtClean="0">
                <a:solidFill>
                  <a:srgbClr val="063DE8"/>
                </a:solidFill>
              </a:rPr>
              <a:t> </a:t>
            </a:r>
            <a:r>
              <a:rPr lang="en-GB" sz="1100" kern="0" dirty="0" err="1" smtClean="0">
                <a:solidFill>
                  <a:srgbClr val="063DE8"/>
                </a:solidFill>
              </a:rPr>
              <a:t>separado</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a:t>
            </a:r>
            <a:r>
              <a:rPr lang="en-GB" sz="1100" kern="0" dirty="0" err="1" smtClean="0">
                <a:solidFill>
                  <a:srgbClr val="063DE8"/>
                </a:solidFill>
              </a:rPr>
              <a:t>todos</a:t>
            </a:r>
            <a:r>
              <a:rPr lang="en-GB" sz="1100" kern="0" dirty="0" smtClean="0">
                <a:solidFill>
                  <a:srgbClr val="063DE8"/>
                </a:solidFill>
              </a:rPr>
              <a:t>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polos</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la </a:t>
            </a:r>
            <a:r>
              <a:rPr lang="en-GB" sz="1100" kern="0" dirty="0" err="1" smtClean="0">
                <a:solidFill>
                  <a:srgbClr val="063DE8"/>
                </a:solidFill>
              </a:rPr>
              <a:t>siguiente</a:t>
            </a:r>
            <a:r>
              <a:rPr lang="en-GB" sz="1100" kern="0" dirty="0" smtClean="0">
                <a:solidFill>
                  <a:srgbClr val="063DE8"/>
                </a:solidFill>
              </a:rPr>
              <a:t> </a:t>
            </a:r>
            <a:r>
              <a:rPr lang="en-GB" sz="1100" kern="0" dirty="0" err="1" smtClean="0">
                <a:solidFill>
                  <a:srgbClr val="063DE8"/>
                </a:solidFill>
              </a:rPr>
              <a:t>operación</a:t>
            </a:r>
            <a:r>
              <a:rPr lang="en-GB" sz="1100" kern="0" dirty="0" smtClean="0">
                <a:solidFill>
                  <a:srgbClr val="063DE8"/>
                </a:solidFill>
              </a:rPr>
              <a:t> de </a:t>
            </a:r>
            <a:r>
              <a:rPr lang="en-GB" sz="1100" kern="0" dirty="0" err="1" smtClean="0">
                <a:solidFill>
                  <a:srgbClr val="063DE8"/>
                </a:solidFill>
              </a:rPr>
              <a:t>apertura</a:t>
            </a:r>
            <a:r>
              <a:rPr lang="en-GB" sz="1100" kern="0" dirty="0">
                <a:solidFill>
                  <a:srgbClr val="063DE8"/>
                </a:solidFill>
              </a:rPr>
              <a:t>.</a:t>
            </a:r>
            <a:endParaRPr lang="en-GB" sz="1100" b="1" kern="0" dirty="0" smtClean="0">
              <a:solidFill>
                <a:srgbClr val="063DE8"/>
              </a:solidFill>
            </a:endParaRPr>
          </a:p>
          <a:p>
            <a:pPr marL="0" indent="0" algn="just">
              <a:buNone/>
            </a:pPr>
            <a:endParaRPr lang="en-GB" sz="1600" kern="0" dirty="0"/>
          </a:p>
          <a:p>
            <a:pPr algn="just"/>
            <a:r>
              <a:rPr lang="en-GB" sz="1600" b="1" kern="0" dirty="0">
                <a:solidFill>
                  <a:srgbClr val="063DE8"/>
                </a:solidFill>
              </a:rPr>
              <a:t>3.7.145 </a:t>
            </a:r>
            <a:r>
              <a:rPr lang="en-GB" sz="1600" b="1" kern="0" dirty="0" err="1">
                <a:solidFill>
                  <a:srgbClr val="063DE8"/>
                </a:solidFill>
              </a:rPr>
              <a:t>Tiempo</a:t>
            </a:r>
            <a:r>
              <a:rPr lang="en-GB" sz="1600" b="1" kern="0" dirty="0">
                <a:solidFill>
                  <a:srgbClr val="063DE8"/>
                </a:solidFill>
              </a:rPr>
              <a:t> de </a:t>
            </a:r>
            <a:r>
              <a:rPr lang="en-GB" sz="1600" b="1" kern="0" dirty="0" smtClean="0">
                <a:solidFill>
                  <a:srgbClr val="063DE8"/>
                </a:solidFill>
              </a:rPr>
              <a:t>pre-</a:t>
            </a:r>
            <a:r>
              <a:rPr lang="en-GB" sz="1600" b="1" kern="0" dirty="0" err="1" smtClean="0">
                <a:solidFill>
                  <a:srgbClr val="063DE8"/>
                </a:solidFill>
              </a:rPr>
              <a:t>inserción</a:t>
            </a:r>
            <a:r>
              <a:rPr lang="en-GB" sz="1600" b="1" kern="0" dirty="0" smtClean="0">
                <a:solidFill>
                  <a:srgbClr val="063DE8"/>
                </a:solidFill>
              </a:rPr>
              <a:t>: </a:t>
            </a:r>
            <a:r>
              <a:rPr lang="en-GB" sz="1100" kern="0" dirty="0" err="1" smtClean="0">
                <a:solidFill>
                  <a:srgbClr val="063DE8"/>
                </a:solidFill>
              </a:rPr>
              <a:t>Intervalo</a:t>
            </a:r>
            <a:r>
              <a:rPr lang="en-GB" sz="1100" kern="0" dirty="0" smtClean="0">
                <a:solidFill>
                  <a:srgbClr val="063DE8"/>
                </a:solidFill>
              </a:rPr>
              <a:t> de </a:t>
            </a:r>
            <a:r>
              <a:rPr lang="en-GB" sz="1100" kern="0" dirty="0" err="1" smtClean="0">
                <a:solidFill>
                  <a:srgbClr val="063DE8"/>
                </a:solidFill>
              </a:rPr>
              <a:t>tiempo</a:t>
            </a:r>
            <a:r>
              <a:rPr lang="en-GB" sz="1100" kern="0" dirty="0" smtClean="0">
                <a:solidFill>
                  <a:srgbClr val="063DE8"/>
                </a:solidFill>
              </a:rPr>
              <a:t> </a:t>
            </a:r>
            <a:r>
              <a:rPr lang="en-GB" sz="1100" kern="0" dirty="0" err="1" smtClean="0">
                <a:solidFill>
                  <a:srgbClr val="063DE8"/>
                </a:solidFill>
              </a:rPr>
              <a:t>durante</a:t>
            </a:r>
            <a:r>
              <a:rPr lang="en-GB" sz="1100" kern="0" dirty="0" smtClean="0">
                <a:solidFill>
                  <a:srgbClr val="063DE8"/>
                </a:solidFill>
              </a:rPr>
              <a:t> </a:t>
            </a:r>
            <a:r>
              <a:rPr lang="en-GB" sz="1100" kern="0" dirty="0" err="1" smtClean="0">
                <a:solidFill>
                  <a:srgbClr val="063DE8"/>
                </a:solidFill>
              </a:rPr>
              <a:t>una</a:t>
            </a:r>
            <a:r>
              <a:rPr lang="en-GB" sz="1100" kern="0" dirty="0" smtClean="0">
                <a:solidFill>
                  <a:srgbClr val="063DE8"/>
                </a:solidFill>
              </a:rPr>
              <a:t> </a:t>
            </a:r>
            <a:r>
              <a:rPr lang="en-GB" sz="1100" kern="0" dirty="0" err="1" smtClean="0">
                <a:solidFill>
                  <a:srgbClr val="063DE8"/>
                </a:solidFill>
              </a:rPr>
              <a:t>operación</a:t>
            </a:r>
            <a:r>
              <a:rPr lang="en-GB" sz="1100" kern="0" dirty="0" smtClean="0">
                <a:solidFill>
                  <a:srgbClr val="063DE8"/>
                </a:solidFill>
              </a:rPr>
              <a:t> de </a:t>
            </a:r>
            <a:r>
              <a:rPr lang="en-GB" sz="1100" kern="0" dirty="0" err="1" smtClean="0">
                <a:solidFill>
                  <a:srgbClr val="063DE8"/>
                </a:solidFill>
              </a:rPr>
              <a:t>cierre</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a:t>
            </a:r>
            <a:r>
              <a:rPr lang="en-GB" sz="1100" kern="0" dirty="0" err="1" smtClean="0">
                <a:solidFill>
                  <a:srgbClr val="063DE8"/>
                </a:solidFill>
              </a:rPr>
              <a:t>cualquier</a:t>
            </a:r>
            <a:r>
              <a:rPr lang="en-GB" sz="1100" kern="0" dirty="0" smtClean="0">
                <a:solidFill>
                  <a:srgbClr val="063DE8"/>
                </a:solidFill>
              </a:rPr>
              <a:t> polo, entre el </a:t>
            </a:r>
            <a:r>
              <a:rPr lang="en-GB" sz="1100" kern="0" dirty="0" err="1" smtClean="0">
                <a:solidFill>
                  <a:srgbClr val="063DE8"/>
                </a:solidFill>
              </a:rPr>
              <a:t>instante</a:t>
            </a:r>
            <a:r>
              <a:rPr lang="en-GB" sz="1100" kern="0" dirty="0" smtClean="0">
                <a:solidFill>
                  <a:srgbClr val="063DE8"/>
                </a:solidFill>
              </a:rPr>
              <a:t> que se </a:t>
            </a:r>
            <a:r>
              <a:rPr lang="en-GB" sz="1100" kern="0" dirty="0" err="1" smtClean="0">
                <a:solidFill>
                  <a:srgbClr val="063DE8"/>
                </a:solidFill>
              </a:rPr>
              <a:t>tocan</a:t>
            </a:r>
            <a:r>
              <a:rPr lang="en-GB" sz="1100" kern="0" dirty="0" smtClean="0">
                <a:solidFill>
                  <a:srgbClr val="063DE8"/>
                </a:solidFill>
              </a:rPr>
              <a:t>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contactos</a:t>
            </a:r>
            <a:r>
              <a:rPr lang="en-GB" sz="1100" kern="0" dirty="0" smtClean="0">
                <a:solidFill>
                  <a:srgbClr val="063DE8"/>
                </a:solidFill>
              </a:rPr>
              <a:t> del element0 resistor y el </a:t>
            </a:r>
            <a:r>
              <a:rPr lang="en-GB" sz="1100" kern="0" dirty="0" err="1" smtClean="0">
                <a:solidFill>
                  <a:srgbClr val="063DE8"/>
                </a:solidFill>
              </a:rPr>
              <a:t>instante</a:t>
            </a:r>
            <a:r>
              <a:rPr lang="en-GB" sz="1100" kern="0" dirty="0" smtClean="0">
                <a:solidFill>
                  <a:srgbClr val="063DE8"/>
                </a:solidFill>
              </a:rPr>
              <a:t> que se </a:t>
            </a:r>
            <a:r>
              <a:rPr lang="en-GB" sz="1100" kern="0" dirty="0" err="1" smtClean="0">
                <a:solidFill>
                  <a:srgbClr val="063DE8"/>
                </a:solidFill>
              </a:rPr>
              <a:t>tocan</a:t>
            </a:r>
            <a:r>
              <a:rPr lang="en-GB" sz="1100" kern="0" dirty="0" smtClean="0">
                <a:solidFill>
                  <a:srgbClr val="063DE8"/>
                </a:solidFill>
              </a:rPr>
              <a:t> </a:t>
            </a:r>
            <a:r>
              <a:rPr lang="en-GB" sz="1100" kern="0" dirty="0" err="1" smtClean="0">
                <a:solidFill>
                  <a:srgbClr val="063DE8"/>
                </a:solidFill>
              </a:rPr>
              <a:t>los</a:t>
            </a:r>
            <a:r>
              <a:rPr lang="en-GB" sz="1100" kern="0" dirty="0" smtClean="0">
                <a:solidFill>
                  <a:srgbClr val="063DE8"/>
                </a:solidFill>
              </a:rPr>
              <a:t> </a:t>
            </a:r>
            <a:r>
              <a:rPr lang="en-GB" sz="1100" kern="0" dirty="0" err="1" smtClean="0">
                <a:solidFill>
                  <a:srgbClr val="063DE8"/>
                </a:solidFill>
              </a:rPr>
              <a:t>contactos</a:t>
            </a:r>
            <a:r>
              <a:rPr lang="en-GB" sz="1100" kern="0" dirty="0" smtClean="0">
                <a:solidFill>
                  <a:srgbClr val="063DE8"/>
                </a:solidFill>
              </a:rPr>
              <a:t> </a:t>
            </a:r>
            <a:r>
              <a:rPr lang="en-GB" sz="1100" kern="0" dirty="0" err="1" smtClean="0">
                <a:solidFill>
                  <a:srgbClr val="063DE8"/>
                </a:solidFill>
              </a:rPr>
              <a:t>en</a:t>
            </a:r>
            <a:r>
              <a:rPr lang="en-GB" sz="1100" kern="0" dirty="0" smtClean="0">
                <a:solidFill>
                  <a:srgbClr val="063DE8"/>
                </a:solidFill>
              </a:rPr>
              <a:t> la </a:t>
            </a:r>
            <a:r>
              <a:rPr lang="en-GB" sz="1100" kern="0" dirty="0" err="1" smtClean="0">
                <a:solidFill>
                  <a:srgbClr val="063DE8"/>
                </a:solidFill>
              </a:rPr>
              <a:t>cámara</a:t>
            </a:r>
            <a:r>
              <a:rPr lang="en-GB" sz="1100" kern="0" dirty="0" smtClean="0">
                <a:solidFill>
                  <a:srgbClr val="063DE8"/>
                </a:solidFill>
              </a:rPr>
              <a:t> de </a:t>
            </a:r>
            <a:r>
              <a:rPr lang="en-GB" sz="1100" kern="0" dirty="0" err="1" smtClean="0">
                <a:solidFill>
                  <a:srgbClr val="063DE8"/>
                </a:solidFill>
              </a:rPr>
              <a:t>interrupción</a:t>
            </a:r>
            <a:r>
              <a:rPr lang="en-GB" sz="1100" kern="0" dirty="0">
                <a:solidFill>
                  <a:srgbClr val="063DE8"/>
                </a:solidFill>
              </a:rPr>
              <a:t> </a:t>
            </a:r>
            <a:r>
              <a:rPr lang="en-GB" sz="1100" kern="0" dirty="0" smtClean="0">
                <a:solidFill>
                  <a:srgbClr val="063DE8"/>
                </a:solidFill>
              </a:rPr>
              <a:t>de ese polo.</a:t>
            </a:r>
            <a:r>
              <a:rPr lang="en-GB" sz="1100" b="1" kern="0" dirty="0" smtClean="0">
                <a:solidFill>
                  <a:srgbClr val="063DE8"/>
                </a:solidFill>
              </a:rPr>
              <a:t> </a:t>
            </a:r>
            <a:endParaRPr lang="en-GB" sz="1100" b="1" kern="0" dirty="0">
              <a:solidFill>
                <a:srgbClr val="063DE8"/>
              </a:solidFill>
            </a:endParaRPr>
          </a:p>
          <a:p>
            <a:pPr marL="0" indent="0" algn="just">
              <a:buNone/>
            </a:pPr>
            <a:endParaRPr lang="en-GB" sz="1600" kern="0" dirty="0"/>
          </a:p>
          <a:p>
            <a:pPr marL="0" indent="0" algn="just">
              <a:buNone/>
            </a:pPr>
            <a:endParaRPr lang="en-GB" sz="1600" kern="0" dirty="0"/>
          </a:p>
          <a:p>
            <a:pPr marL="0" indent="0" algn="just">
              <a:buFont typeface="Wingdings" pitchFamily="2" charset="2"/>
              <a:buNone/>
            </a:pPr>
            <a:r>
              <a:rPr lang="en-GB" sz="1600" kern="0" dirty="0"/>
              <a:t> </a:t>
            </a:r>
          </a:p>
          <a:p>
            <a:pPr marL="0" indent="0" algn="just">
              <a:buFont typeface="Wingdings" pitchFamily="2" charset="2"/>
              <a:buNone/>
            </a:pPr>
            <a:endParaRPr lang="en-GB" sz="1600" kern="0" dirty="0"/>
          </a:p>
          <a:p>
            <a:pPr marL="0" indent="0" algn="just">
              <a:buFont typeface="Wingdings" pitchFamily="2" charset="2"/>
              <a:buNone/>
            </a:pPr>
            <a:endParaRPr lang="en-GB" sz="1600" kern="0" dirty="0"/>
          </a:p>
        </p:txBody>
      </p:sp>
    </p:spTree>
    <p:extLst>
      <p:ext uri="{BB962C8B-B14F-4D97-AF65-F5344CB8AC3E}">
        <p14:creationId xmlns:p14="http://schemas.microsoft.com/office/powerpoint/2010/main" val="119274225"/>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4C9BAE-958F-4F60-983E-05DAEBF54A6F}"/>
              </a:ext>
            </a:extLst>
          </p:cNvPr>
          <p:cNvSpPr>
            <a:spLocks noGrp="1"/>
          </p:cNvSpPr>
          <p:nvPr>
            <p:ph type="title"/>
          </p:nvPr>
        </p:nvSpPr>
        <p:spPr/>
        <p:txBody>
          <a:bodyPr/>
          <a:lstStyle/>
          <a:p>
            <a:r>
              <a:rPr lang="es-CO" dirty="0"/>
              <a:t>Tiempos (IEC 62271-100)</a:t>
            </a:r>
          </a:p>
        </p:txBody>
      </p:sp>
      <p:pic>
        <p:nvPicPr>
          <p:cNvPr id="6" name="Imagen 5">
            <a:extLst>
              <a:ext uri="{FF2B5EF4-FFF2-40B4-BE49-F238E27FC236}">
                <a16:creationId xmlns:a16="http://schemas.microsoft.com/office/drawing/2014/main" id="{F528CF0B-1550-4CD4-9C9F-CD0581B11696}"/>
              </a:ext>
            </a:extLst>
          </p:cNvPr>
          <p:cNvPicPr>
            <a:picLocks noChangeAspect="1"/>
          </p:cNvPicPr>
          <p:nvPr/>
        </p:nvPicPr>
        <p:blipFill>
          <a:blip r:embed="rId2"/>
          <a:stretch>
            <a:fillRect/>
          </a:stretch>
        </p:blipFill>
        <p:spPr>
          <a:xfrm>
            <a:off x="2030821" y="1520456"/>
            <a:ext cx="4966278" cy="3359883"/>
          </a:xfrm>
          <a:prstGeom prst="rect">
            <a:avLst/>
          </a:prstGeom>
          <a:ln w="25400">
            <a:solidFill>
              <a:schemeClr val="accent1"/>
            </a:solidFill>
          </a:ln>
        </p:spPr>
      </p:pic>
      <p:sp>
        <p:nvSpPr>
          <p:cNvPr id="7" name="Rectángulo 6">
            <a:extLst>
              <a:ext uri="{FF2B5EF4-FFF2-40B4-BE49-F238E27FC236}">
                <a16:creationId xmlns:a16="http://schemas.microsoft.com/office/drawing/2014/main" id="{9B5DF189-4F17-4010-A046-F6E641FF87BB}"/>
              </a:ext>
            </a:extLst>
          </p:cNvPr>
          <p:cNvSpPr/>
          <p:nvPr/>
        </p:nvSpPr>
        <p:spPr bwMode="auto">
          <a:xfrm>
            <a:off x="4837814" y="4667693"/>
            <a:ext cx="2020185" cy="212646"/>
          </a:xfrm>
          <a:prstGeom prst="rect">
            <a:avLst/>
          </a:prstGeom>
          <a:solidFill>
            <a:schemeClr val="bg1"/>
          </a:solidFill>
          <a:ln w="254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3" name="Rectángulo: esquinas redondeadas 2">
            <a:extLst>
              <a:ext uri="{FF2B5EF4-FFF2-40B4-BE49-F238E27FC236}">
                <a16:creationId xmlns:a16="http://schemas.microsoft.com/office/drawing/2014/main" id="{767E86F3-3271-4E56-9B8A-357DED3E8309}"/>
              </a:ext>
            </a:extLst>
          </p:cNvPr>
          <p:cNvSpPr/>
          <p:nvPr/>
        </p:nvSpPr>
        <p:spPr bwMode="auto">
          <a:xfrm>
            <a:off x="2477386" y="2849513"/>
            <a:ext cx="1403497" cy="255181"/>
          </a:xfrm>
          <a:prstGeom prst="roundRect">
            <a:avLst/>
          </a:prstGeom>
          <a:noFill/>
          <a:ln w="38100" cap="flat" cmpd="sng" algn="ctr">
            <a:solidFill>
              <a:srgbClr val="0000FF"/>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1" name="Rectangle 3">
            <a:extLst>
              <a:ext uri="{FF2B5EF4-FFF2-40B4-BE49-F238E27FC236}">
                <a16:creationId xmlns:a16="http://schemas.microsoft.com/office/drawing/2014/main" id="{1F9FB9D4-6B62-4CA8-83CB-3E6F498405C3}"/>
              </a:ext>
            </a:extLst>
          </p:cNvPr>
          <p:cNvSpPr txBox="1">
            <a:spLocks noChangeArrowheads="1"/>
          </p:cNvSpPr>
          <p:nvPr/>
        </p:nvSpPr>
        <p:spPr>
          <a:xfrm>
            <a:off x="927100" y="977660"/>
            <a:ext cx="2943151"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a:t>Tiempo de apertura</a:t>
            </a:r>
          </a:p>
        </p:txBody>
      </p:sp>
    </p:spTree>
    <p:extLst>
      <p:ext uri="{BB962C8B-B14F-4D97-AF65-F5344CB8AC3E}">
        <p14:creationId xmlns:p14="http://schemas.microsoft.com/office/powerpoint/2010/main" val="236909750"/>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B7EFB5E-7911-432A-86A6-92B4F6AE46B5}"/>
              </a:ext>
            </a:extLst>
          </p:cNvPr>
          <p:cNvPicPr>
            <a:picLocks noChangeAspect="1"/>
          </p:cNvPicPr>
          <p:nvPr/>
        </p:nvPicPr>
        <p:blipFill>
          <a:blip r:embed="rId2"/>
          <a:stretch>
            <a:fillRect/>
          </a:stretch>
        </p:blipFill>
        <p:spPr>
          <a:xfrm>
            <a:off x="2349794" y="1591361"/>
            <a:ext cx="4563848" cy="3278356"/>
          </a:xfrm>
          <a:prstGeom prst="rect">
            <a:avLst/>
          </a:prstGeom>
          <a:ln w="25400">
            <a:solidFill>
              <a:schemeClr val="accent1"/>
            </a:solidFill>
          </a:ln>
        </p:spPr>
      </p:pic>
      <p:sp>
        <p:nvSpPr>
          <p:cNvPr id="6" name="Rectángulo 5">
            <a:extLst>
              <a:ext uri="{FF2B5EF4-FFF2-40B4-BE49-F238E27FC236}">
                <a16:creationId xmlns:a16="http://schemas.microsoft.com/office/drawing/2014/main" id="{8D449836-4161-4E35-9F1D-A8B328E551AD}"/>
              </a:ext>
            </a:extLst>
          </p:cNvPr>
          <p:cNvSpPr/>
          <p:nvPr/>
        </p:nvSpPr>
        <p:spPr bwMode="auto">
          <a:xfrm>
            <a:off x="2723142" y="1591361"/>
            <a:ext cx="2018344" cy="199444"/>
          </a:xfrm>
          <a:prstGeom prst="rect">
            <a:avLst/>
          </a:prstGeom>
          <a:solidFill>
            <a:schemeClr val="bg1"/>
          </a:solidFill>
          <a:ln w="254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9" name="Rectangle 3">
            <a:extLst>
              <a:ext uri="{FF2B5EF4-FFF2-40B4-BE49-F238E27FC236}">
                <a16:creationId xmlns:a16="http://schemas.microsoft.com/office/drawing/2014/main" id="{1F03A692-5EC0-4F26-BEBA-71D2E3762677}"/>
              </a:ext>
            </a:extLst>
          </p:cNvPr>
          <p:cNvSpPr txBox="1">
            <a:spLocks noChangeArrowheads="1"/>
          </p:cNvSpPr>
          <p:nvPr/>
        </p:nvSpPr>
        <p:spPr>
          <a:xfrm>
            <a:off x="927100" y="977660"/>
            <a:ext cx="2943151"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a:t>Tiempo de cierre</a:t>
            </a:r>
          </a:p>
        </p:txBody>
      </p:sp>
      <p:sp>
        <p:nvSpPr>
          <p:cNvPr id="10" name="Rectángulo: esquinas redondeadas 9">
            <a:extLst>
              <a:ext uri="{FF2B5EF4-FFF2-40B4-BE49-F238E27FC236}">
                <a16:creationId xmlns:a16="http://schemas.microsoft.com/office/drawing/2014/main" id="{43A5600F-C926-41C7-8625-04A552CB5413}"/>
              </a:ext>
            </a:extLst>
          </p:cNvPr>
          <p:cNvSpPr/>
          <p:nvPr/>
        </p:nvSpPr>
        <p:spPr bwMode="auto">
          <a:xfrm>
            <a:off x="2860163" y="3352697"/>
            <a:ext cx="2232832" cy="304890"/>
          </a:xfrm>
          <a:prstGeom prst="roundRect">
            <a:avLst/>
          </a:prstGeom>
          <a:noFill/>
          <a:ln w="38100" cap="flat" cmpd="sng" algn="ctr">
            <a:solidFill>
              <a:srgbClr val="0000FF"/>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1" name="Título 1">
            <a:extLst>
              <a:ext uri="{FF2B5EF4-FFF2-40B4-BE49-F238E27FC236}">
                <a16:creationId xmlns:a16="http://schemas.microsoft.com/office/drawing/2014/main" id="{8D64D804-D6B3-428B-A9A9-E51F3DBB1E0E}"/>
              </a:ext>
            </a:extLst>
          </p:cNvPr>
          <p:cNvSpPr>
            <a:spLocks noGrp="1"/>
          </p:cNvSpPr>
          <p:nvPr>
            <p:ph type="title"/>
          </p:nvPr>
        </p:nvSpPr>
        <p:spPr>
          <a:xfrm>
            <a:off x="1027049" y="177499"/>
            <a:ext cx="7744332" cy="537297"/>
          </a:xfrm>
        </p:spPr>
        <p:txBody>
          <a:bodyPr/>
          <a:lstStyle/>
          <a:p>
            <a:r>
              <a:rPr lang="es-CO" dirty="0"/>
              <a:t>Tiempos (IEC 62271-100)</a:t>
            </a:r>
          </a:p>
        </p:txBody>
      </p:sp>
      <p:sp>
        <p:nvSpPr>
          <p:cNvPr id="7" name="Rectángulo: esquinas redondeadas 6">
            <a:extLst>
              <a:ext uri="{FF2B5EF4-FFF2-40B4-BE49-F238E27FC236}">
                <a16:creationId xmlns:a16="http://schemas.microsoft.com/office/drawing/2014/main" id="{983BB0FB-B111-4724-A54F-A564AB748917}"/>
              </a:ext>
            </a:extLst>
          </p:cNvPr>
          <p:cNvSpPr/>
          <p:nvPr/>
        </p:nvSpPr>
        <p:spPr bwMode="auto">
          <a:xfrm>
            <a:off x="5319831" y="3334974"/>
            <a:ext cx="1134133" cy="304890"/>
          </a:xfrm>
          <a:prstGeom prst="roundRect">
            <a:avLst/>
          </a:prstGeom>
          <a:noFill/>
          <a:ln w="38100" cap="flat" cmpd="sng" algn="ctr">
            <a:solidFill>
              <a:srgbClr val="0000FF"/>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3" name="Rectángulo 2"/>
          <p:cNvSpPr/>
          <p:nvPr/>
        </p:nvSpPr>
        <p:spPr bwMode="auto">
          <a:xfrm>
            <a:off x="5754789" y="1591361"/>
            <a:ext cx="961324" cy="132129"/>
          </a:xfrm>
          <a:prstGeom prst="rect">
            <a:avLst/>
          </a:prstGeom>
          <a:solidFill>
            <a:schemeClr val="bg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2" name="CuadroTexto 11"/>
          <p:cNvSpPr txBox="1"/>
          <p:nvPr/>
        </p:nvSpPr>
        <p:spPr>
          <a:xfrm>
            <a:off x="5454869" y="1540110"/>
            <a:ext cx="1245848" cy="230832"/>
          </a:xfrm>
          <a:prstGeom prst="rect">
            <a:avLst/>
          </a:prstGeom>
          <a:noFill/>
        </p:spPr>
        <p:txBody>
          <a:bodyPr wrap="square" rtlCol="0">
            <a:spAutoFit/>
          </a:bodyPr>
          <a:lstStyle/>
          <a:p>
            <a:r>
              <a:rPr lang="es-CO" sz="900" dirty="0" smtClean="0"/>
              <a:t>Posición Cierre</a:t>
            </a:r>
            <a:endParaRPr lang="es-CO" sz="900" dirty="0"/>
          </a:p>
        </p:txBody>
      </p:sp>
      <p:sp>
        <p:nvSpPr>
          <p:cNvPr id="4" name="Rectángulo 3"/>
          <p:cNvSpPr/>
          <p:nvPr/>
        </p:nvSpPr>
        <p:spPr bwMode="auto">
          <a:xfrm>
            <a:off x="2381324" y="2064082"/>
            <a:ext cx="840827" cy="126107"/>
          </a:xfrm>
          <a:prstGeom prst="rect">
            <a:avLst/>
          </a:prstGeom>
          <a:solidFill>
            <a:schemeClr val="bg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2" name="CuadroTexto 1"/>
          <p:cNvSpPr txBox="1"/>
          <p:nvPr/>
        </p:nvSpPr>
        <p:spPr>
          <a:xfrm>
            <a:off x="2139590" y="2020717"/>
            <a:ext cx="1402399" cy="230832"/>
          </a:xfrm>
          <a:prstGeom prst="rect">
            <a:avLst/>
          </a:prstGeom>
          <a:noFill/>
        </p:spPr>
        <p:txBody>
          <a:bodyPr wrap="square" rtlCol="0">
            <a:spAutoFit/>
          </a:bodyPr>
          <a:lstStyle/>
          <a:p>
            <a:r>
              <a:rPr lang="es-CO" sz="900" dirty="0" smtClean="0"/>
              <a:t>Posición Apertura</a:t>
            </a:r>
            <a:endParaRPr lang="es-CO" sz="900" dirty="0"/>
          </a:p>
        </p:txBody>
      </p:sp>
    </p:spTree>
    <p:extLst>
      <p:ext uri="{BB962C8B-B14F-4D97-AF65-F5344CB8AC3E}">
        <p14:creationId xmlns:p14="http://schemas.microsoft.com/office/powerpoint/2010/main" val="4202961271"/>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9B74EC2-7997-47E3-927F-210DDBA83FE0}"/>
              </a:ext>
            </a:extLst>
          </p:cNvPr>
          <p:cNvPicPr>
            <a:picLocks noChangeAspect="1"/>
          </p:cNvPicPr>
          <p:nvPr/>
        </p:nvPicPr>
        <p:blipFill>
          <a:blip r:embed="rId2"/>
          <a:stretch>
            <a:fillRect/>
          </a:stretch>
        </p:blipFill>
        <p:spPr>
          <a:xfrm>
            <a:off x="1387155" y="1562986"/>
            <a:ext cx="6173969" cy="3308516"/>
          </a:xfrm>
          <a:prstGeom prst="rect">
            <a:avLst/>
          </a:prstGeom>
          <a:ln w="25400">
            <a:solidFill>
              <a:schemeClr val="accent1"/>
            </a:solidFill>
          </a:ln>
        </p:spPr>
      </p:pic>
      <p:sp>
        <p:nvSpPr>
          <p:cNvPr id="4" name="Rectangle 3">
            <a:extLst>
              <a:ext uri="{FF2B5EF4-FFF2-40B4-BE49-F238E27FC236}">
                <a16:creationId xmlns:a16="http://schemas.microsoft.com/office/drawing/2014/main" id="{09D29AB5-E094-4C7E-B322-B50274ABDA54}"/>
              </a:ext>
            </a:extLst>
          </p:cNvPr>
          <p:cNvSpPr txBox="1">
            <a:spLocks noChangeArrowheads="1"/>
          </p:cNvSpPr>
          <p:nvPr/>
        </p:nvSpPr>
        <p:spPr>
          <a:xfrm>
            <a:off x="927099" y="977660"/>
            <a:ext cx="5611923"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a:t>Tiempo de cierre-apertura (cortocircuito)</a:t>
            </a:r>
          </a:p>
        </p:txBody>
      </p:sp>
      <p:sp>
        <p:nvSpPr>
          <p:cNvPr id="6" name="Rectángulo: esquinas redondeadas 5">
            <a:extLst>
              <a:ext uri="{FF2B5EF4-FFF2-40B4-BE49-F238E27FC236}">
                <a16:creationId xmlns:a16="http://schemas.microsoft.com/office/drawing/2014/main" id="{4151F0D5-7646-4386-BA84-E74FA85A09F8}"/>
              </a:ext>
            </a:extLst>
          </p:cNvPr>
          <p:cNvSpPr/>
          <p:nvPr/>
        </p:nvSpPr>
        <p:spPr bwMode="auto">
          <a:xfrm>
            <a:off x="2732568" y="2842331"/>
            <a:ext cx="2668771" cy="304890"/>
          </a:xfrm>
          <a:prstGeom prst="roundRect">
            <a:avLst/>
          </a:prstGeom>
          <a:noFill/>
          <a:ln w="38100" cap="flat" cmpd="sng" algn="ctr">
            <a:solidFill>
              <a:srgbClr val="0000FF"/>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7" name="Título 1">
            <a:extLst>
              <a:ext uri="{FF2B5EF4-FFF2-40B4-BE49-F238E27FC236}">
                <a16:creationId xmlns:a16="http://schemas.microsoft.com/office/drawing/2014/main" id="{20F4412A-6828-4FE7-A502-F563C5FFFF12}"/>
              </a:ext>
            </a:extLst>
          </p:cNvPr>
          <p:cNvSpPr>
            <a:spLocks noGrp="1"/>
          </p:cNvSpPr>
          <p:nvPr>
            <p:ph type="title"/>
          </p:nvPr>
        </p:nvSpPr>
        <p:spPr>
          <a:xfrm>
            <a:off x="1027049" y="177499"/>
            <a:ext cx="7744332" cy="537297"/>
          </a:xfrm>
        </p:spPr>
        <p:txBody>
          <a:bodyPr/>
          <a:lstStyle/>
          <a:p>
            <a:r>
              <a:rPr lang="es-CO" dirty="0"/>
              <a:t>Tiempos (IEC 62271-100)</a:t>
            </a:r>
          </a:p>
        </p:txBody>
      </p:sp>
    </p:spTree>
    <p:extLst>
      <p:ext uri="{BB962C8B-B14F-4D97-AF65-F5344CB8AC3E}">
        <p14:creationId xmlns:p14="http://schemas.microsoft.com/office/powerpoint/2010/main" val="2878998614"/>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0C1D767-B8D7-471F-AE20-B111ACE86A62}"/>
              </a:ext>
            </a:extLst>
          </p:cNvPr>
          <p:cNvPicPr>
            <a:picLocks noChangeAspect="1"/>
          </p:cNvPicPr>
          <p:nvPr/>
        </p:nvPicPr>
        <p:blipFill>
          <a:blip r:embed="rId2"/>
          <a:stretch>
            <a:fillRect/>
          </a:stretch>
        </p:blipFill>
        <p:spPr>
          <a:xfrm>
            <a:off x="1854358" y="1591631"/>
            <a:ext cx="5435284" cy="3280772"/>
          </a:xfrm>
          <a:prstGeom prst="rect">
            <a:avLst/>
          </a:prstGeom>
          <a:ln w="25400">
            <a:solidFill>
              <a:schemeClr val="accent1"/>
            </a:solidFill>
          </a:ln>
        </p:spPr>
      </p:pic>
      <p:sp>
        <p:nvSpPr>
          <p:cNvPr id="4" name="Rectángulo: esquinas redondeadas 3">
            <a:extLst>
              <a:ext uri="{FF2B5EF4-FFF2-40B4-BE49-F238E27FC236}">
                <a16:creationId xmlns:a16="http://schemas.microsoft.com/office/drawing/2014/main" id="{A4EA861F-5E13-40A2-9EB2-97E8531702BD}"/>
              </a:ext>
            </a:extLst>
          </p:cNvPr>
          <p:cNvSpPr/>
          <p:nvPr/>
        </p:nvSpPr>
        <p:spPr bwMode="auto">
          <a:xfrm>
            <a:off x="2573076" y="2852962"/>
            <a:ext cx="3678868" cy="304890"/>
          </a:xfrm>
          <a:prstGeom prst="roundRect">
            <a:avLst/>
          </a:prstGeom>
          <a:noFill/>
          <a:ln w="38100" cap="flat" cmpd="sng" algn="ctr">
            <a:solidFill>
              <a:srgbClr val="0000FF"/>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6"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4878277"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a:t>Tiempo de apertura-cierre (recierre)</a:t>
            </a:r>
          </a:p>
        </p:txBody>
      </p:sp>
      <p:sp>
        <p:nvSpPr>
          <p:cNvPr id="7" name="Título 1">
            <a:extLst>
              <a:ext uri="{FF2B5EF4-FFF2-40B4-BE49-F238E27FC236}">
                <a16:creationId xmlns:a16="http://schemas.microsoft.com/office/drawing/2014/main" id="{7A64AE4B-A7B7-4F91-8817-A4A4A70F2859}"/>
              </a:ext>
            </a:extLst>
          </p:cNvPr>
          <p:cNvSpPr>
            <a:spLocks noGrp="1"/>
          </p:cNvSpPr>
          <p:nvPr>
            <p:ph type="title"/>
          </p:nvPr>
        </p:nvSpPr>
        <p:spPr>
          <a:xfrm>
            <a:off x="1027049" y="177499"/>
            <a:ext cx="7744332" cy="537297"/>
          </a:xfrm>
        </p:spPr>
        <p:txBody>
          <a:bodyPr/>
          <a:lstStyle/>
          <a:p>
            <a:r>
              <a:rPr lang="es-CO" dirty="0"/>
              <a:t>Tiempos (IEC 62271-100)</a:t>
            </a:r>
          </a:p>
        </p:txBody>
      </p:sp>
      <p:sp>
        <p:nvSpPr>
          <p:cNvPr id="8" name="Rectángulo: esquinas redondeadas 7">
            <a:extLst>
              <a:ext uri="{FF2B5EF4-FFF2-40B4-BE49-F238E27FC236}">
                <a16:creationId xmlns:a16="http://schemas.microsoft.com/office/drawing/2014/main" id="{F720514C-15B0-4BDE-A31D-3CC0D3811253}"/>
              </a:ext>
            </a:extLst>
          </p:cNvPr>
          <p:cNvSpPr/>
          <p:nvPr/>
        </p:nvSpPr>
        <p:spPr bwMode="auto">
          <a:xfrm>
            <a:off x="5139071" y="3505095"/>
            <a:ext cx="591878" cy="304890"/>
          </a:xfrm>
          <a:prstGeom prst="roundRect">
            <a:avLst/>
          </a:prstGeom>
          <a:noFill/>
          <a:ln w="38100" cap="flat" cmpd="sng" algn="ctr">
            <a:solidFill>
              <a:srgbClr val="0000FF"/>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70593069"/>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Criterios</a:t>
            </a:r>
            <a:r>
              <a:rPr lang="en-GB" dirty="0"/>
              <a:t> de </a:t>
            </a:r>
            <a:r>
              <a:rPr lang="en-GB" dirty="0" err="1"/>
              <a:t>Simultaneidad</a:t>
            </a:r>
            <a:endParaRPr lang="en-GB" dirty="0"/>
          </a:p>
        </p:txBody>
      </p:sp>
    </p:spTree>
    <p:extLst>
      <p:ext uri="{BB962C8B-B14F-4D97-AF65-F5344CB8AC3E}">
        <p14:creationId xmlns:p14="http://schemas.microsoft.com/office/powerpoint/2010/main" val="32709101"/>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56806B2D-EDDB-400E-B6BD-7F5B3ED8061F}"/>
              </a:ext>
            </a:extLst>
          </p:cNvPr>
          <p:cNvSpPr>
            <a:spLocks noGrp="1"/>
          </p:cNvSpPr>
          <p:nvPr>
            <p:ph type="title"/>
          </p:nvPr>
        </p:nvSpPr>
        <p:spPr>
          <a:xfrm>
            <a:off x="1027049" y="177499"/>
            <a:ext cx="7744332" cy="537297"/>
          </a:xfrm>
        </p:spPr>
        <p:txBody>
          <a:bodyPr/>
          <a:lstStyle/>
          <a:p>
            <a:r>
              <a:rPr lang="es-CO" dirty="0"/>
              <a:t>Criterios de Simultaneidad</a:t>
            </a:r>
          </a:p>
        </p:txBody>
      </p:sp>
      <p:sp>
        <p:nvSpPr>
          <p:cNvPr id="6" name="Rectangle 3">
            <a:extLst>
              <a:ext uri="{FF2B5EF4-FFF2-40B4-BE49-F238E27FC236}">
                <a16:creationId xmlns:a16="http://schemas.microsoft.com/office/drawing/2014/main" id="{A965D3EE-7CF5-413F-BB9B-5FF633B51F9F}"/>
              </a:ext>
            </a:extLst>
          </p:cNvPr>
          <p:cNvSpPr txBox="1">
            <a:spLocks noChangeArrowheads="1"/>
          </p:cNvSpPr>
          <p:nvPr/>
        </p:nvSpPr>
        <p:spPr>
          <a:xfrm>
            <a:off x="491167" y="1498663"/>
            <a:ext cx="4944640" cy="1828432"/>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sz="1600" kern="0" dirty="0"/>
              <a:t>Apertura</a:t>
            </a:r>
          </a:p>
          <a:p>
            <a:pPr lvl="1"/>
            <a:r>
              <a:rPr lang="en-GB" sz="1400" kern="0" dirty="0"/>
              <a:t>&lt; 1/6 </a:t>
            </a:r>
            <a:r>
              <a:rPr lang="en-GB" sz="1400" kern="0" dirty="0" err="1"/>
              <a:t>ciclo</a:t>
            </a:r>
            <a:r>
              <a:rPr lang="en-GB" sz="1400" kern="0" dirty="0"/>
              <a:t> entre </a:t>
            </a:r>
            <a:r>
              <a:rPr lang="en-GB" sz="1400" kern="0" dirty="0" err="1"/>
              <a:t>fases</a:t>
            </a:r>
            <a:r>
              <a:rPr lang="en-GB" sz="1400" kern="0" dirty="0"/>
              <a:t> (IEC - IEEE)</a:t>
            </a:r>
            <a:r>
              <a:rPr lang="en-GB" sz="1600" kern="0" dirty="0"/>
              <a:t> </a:t>
            </a:r>
          </a:p>
          <a:p>
            <a:pPr lvl="1"/>
            <a:r>
              <a:rPr lang="en-GB" sz="1400" kern="0" dirty="0"/>
              <a:t>&lt; 1/8 </a:t>
            </a:r>
            <a:r>
              <a:rPr lang="en-GB" sz="1400" kern="0" dirty="0" err="1"/>
              <a:t>ciclo</a:t>
            </a:r>
            <a:r>
              <a:rPr lang="en-GB" sz="1400" kern="0" dirty="0"/>
              <a:t> entre </a:t>
            </a:r>
            <a:r>
              <a:rPr lang="en-GB" sz="1400" kern="0" dirty="0" err="1"/>
              <a:t>cámaras</a:t>
            </a:r>
            <a:r>
              <a:rPr lang="en-GB" sz="1400" kern="0" dirty="0"/>
              <a:t> de la </a:t>
            </a:r>
            <a:r>
              <a:rPr lang="en-GB" sz="1400" kern="0" dirty="0" err="1"/>
              <a:t>misma</a:t>
            </a:r>
            <a:r>
              <a:rPr lang="en-GB" sz="1400" kern="0" dirty="0"/>
              <a:t> </a:t>
            </a:r>
            <a:r>
              <a:rPr lang="en-GB" sz="1400" kern="0" dirty="0" err="1"/>
              <a:t>fase</a:t>
            </a:r>
            <a:r>
              <a:rPr lang="en-GB" sz="1400" kern="0" dirty="0"/>
              <a:t> (IEC)</a:t>
            </a:r>
          </a:p>
          <a:p>
            <a:r>
              <a:rPr lang="en-GB" sz="1600" kern="0" dirty="0" err="1"/>
              <a:t>Cierre</a:t>
            </a:r>
            <a:endParaRPr lang="en-GB" sz="1600" kern="0" dirty="0"/>
          </a:p>
          <a:p>
            <a:pPr lvl="1"/>
            <a:r>
              <a:rPr lang="en-GB" sz="1400" kern="0" dirty="0"/>
              <a:t>&lt; 1/4 </a:t>
            </a:r>
            <a:r>
              <a:rPr lang="en-GB" sz="1400" kern="0" dirty="0" err="1"/>
              <a:t>ciclo</a:t>
            </a:r>
            <a:r>
              <a:rPr lang="en-GB" sz="1400" kern="0" dirty="0"/>
              <a:t> entre </a:t>
            </a:r>
            <a:r>
              <a:rPr lang="en-GB" sz="1400" kern="0" dirty="0" err="1"/>
              <a:t>fases</a:t>
            </a:r>
            <a:r>
              <a:rPr lang="en-GB" sz="1400" kern="0" dirty="0"/>
              <a:t> (IEC - IEEE)</a:t>
            </a:r>
          </a:p>
          <a:p>
            <a:pPr lvl="1"/>
            <a:r>
              <a:rPr lang="en-GB" sz="1400" kern="0" dirty="0"/>
              <a:t>&lt; 1/6 </a:t>
            </a:r>
            <a:r>
              <a:rPr lang="en-GB" sz="1400" kern="0" dirty="0" err="1"/>
              <a:t>ciclo</a:t>
            </a:r>
            <a:r>
              <a:rPr lang="en-GB" sz="1400" kern="0" dirty="0"/>
              <a:t> entre </a:t>
            </a:r>
            <a:r>
              <a:rPr lang="en-GB" sz="1400" kern="0" dirty="0" err="1"/>
              <a:t>cámaras</a:t>
            </a:r>
            <a:r>
              <a:rPr lang="en-GB" sz="1400" kern="0" dirty="0"/>
              <a:t> de la </a:t>
            </a:r>
            <a:r>
              <a:rPr lang="en-GB" sz="1400" kern="0" dirty="0" err="1"/>
              <a:t>misma</a:t>
            </a:r>
            <a:r>
              <a:rPr lang="en-GB" sz="1400" kern="0" dirty="0"/>
              <a:t> </a:t>
            </a:r>
            <a:r>
              <a:rPr lang="en-GB" sz="1400" kern="0" dirty="0" err="1"/>
              <a:t>fase</a:t>
            </a:r>
            <a:r>
              <a:rPr lang="en-GB" sz="1400" kern="0" dirty="0"/>
              <a:t> (IEC)</a:t>
            </a:r>
          </a:p>
          <a:p>
            <a:pPr marL="0" indent="0">
              <a:buNone/>
            </a:pPr>
            <a:endParaRPr lang="nl-NL" altLang="sv-SE" kern="0" dirty="0"/>
          </a:p>
        </p:txBody>
      </p:sp>
      <p:sp>
        <p:nvSpPr>
          <p:cNvPr id="7" name="Rectangle 3">
            <a:extLst>
              <a:ext uri="{FF2B5EF4-FFF2-40B4-BE49-F238E27FC236}">
                <a16:creationId xmlns:a16="http://schemas.microsoft.com/office/drawing/2014/main" id="{25758F8E-016C-459F-B1CD-4E2DA09F7C55}"/>
              </a:ext>
            </a:extLst>
          </p:cNvPr>
          <p:cNvSpPr txBox="1">
            <a:spLocks noChangeArrowheads="1"/>
          </p:cNvSpPr>
          <p:nvPr/>
        </p:nvSpPr>
        <p:spPr>
          <a:xfrm>
            <a:off x="5422973" y="1498054"/>
            <a:ext cx="3572165" cy="1096028"/>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sz="1600" kern="0" dirty="0" err="1"/>
              <a:t>Cierre</a:t>
            </a:r>
            <a:endParaRPr lang="en-GB" sz="1600" kern="0" dirty="0"/>
          </a:p>
          <a:p>
            <a:pPr lvl="1"/>
            <a:r>
              <a:rPr lang="en-GB" sz="1400" kern="0" dirty="0"/>
              <a:t>&lt; 1/2 </a:t>
            </a:r>
            <a:r>
              <a:rPr lang="en-GB" sz="1400" kern="0" dirty="0" err="1"/>
              <a:t>ciclo</a:t>
            </a:r>
            <a:r>
              <a:rPr lang="en-GB" sz="1400" kern="0" dirty="0"/>
              <a:t> entre </a:t>
            </a:r>
            <a:r>
              <a:rPr lang="en-GB" sz="1400" kern="0" dirty="0" err="1"/>
              <a:t>fases</a:t>
            </a:r>
            <a:r>
              <a:rPr lang="en-GB" sz="1400" kern="0" dirty="0"/>
              <a:t> (IEC)</a:t>
            </a:r>
          </a:p>
          <a:p>
            <a:pPr lvl="1"/>
            <a:r>
              <a:rPr lang="en-GB" sz="1400" kern="0" dirty="0"/>
              <a:t>&lt; 1/3 </a:t>
            </a:r>
            <a:r>
              <a:rPr lang="en-GB" sz="1400" kern="0" dirty="0" err="1"/>
              <a:t>ciclo</a:t>
            </a:r>
            <a:r>
              <a:rPr lang="en-GB" sz="1400" kern="0" dirty="0"/>
              <a:t> entre </a:t>
            </a:r>
            <a:r>
              <a:rPr lang="en-GB" sz="1400" kern="0" dirty="0" err="1"/>
              <a:t>cámaras</a:t>
            </a:r>
            <a:r>
              <a:rPr lang="en-GB" sz="1400" kern="0" dirty="0"/>
              <a:t> de la </a:t>
            </a:r>
            <a:r>
              <a:rPr lang="en-GB" sz="1400" kern="0" dirty="0" err="1"/>
              <a:t>misma</a:t>
            </a:r>
            <a:r>
              <a:rPr lang="en-GB" sz="1400" kern="0" dirty="0"/>
              <a:t> </a:t>
            </a:r>
            <a:r>
              <a:rPr lang="en-GB" sz="1400" kern="0" dirty="0" err="1"/>
              <a:t>fase</a:t>
            </a:r>
            <a:r>
              <a:rPr lang="en-GB" sz="1400" kern="0" dirty="0"/>
              <a:t> (IEC)</a:t>
            </a:r>
          </a:p>
          <a:p>
            <a:pPr marL="549275" lvl="1" indent="0">
              <a:buNone/>
            </a:pPr>
            <a:endParaRPr lang="en-GB" sz="1600" kern="0" dirty="0"/>
          </a:p>
          <a:p>
            <a:pPr marL="0" indent="0">
              <a:buNone/>
            </a:pPr>
            <a:endParaRPr lang="nl-NL" altLang="sv-SE" kern="0" dirty="0"/>
          </a:p>
        </p:txBody>
      </p:sp>
      <p:sp>
        <p:nvSpPr>
          <p:cNvPr id="8" name="Rectangle 3">
            <a:extLst>
              <a:ext uri="{FF2B5EF4-FFF2-40B4-BE49-F238E27FC236}">
                <a16:creationId xmlns:a16="http://schemas.microsoft.com/office/drawing/2014/main" id="{A7848126-3E2B-4339-A6C4-41D2BD227B67}"/>
              </a:ext>
            </a:extLst>
          </p:cNvPr>
          <p:cNvSpPr txBox="1">
            <a:spLocks noChangeArrowheads="1"/>
          </p:cNvSpPr>
          <p:nvPr/>
        </p:nvSpPr>
        <p:spPr>
          <a:xfrm>
            <a:off x="491168" y="977660"/>
            <a:ext cx="3166440"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nl-NL" altLang="sv-SE" kern="0" dirty="0"/>
              <a:t>Contactos principales</a:t>
            </a:r>
          </a:p>
        </p:txBody>
      </p:sp>
      <p:sp>
        <p:nvSpPr>
          <p:cNvPr id="9" name="Rectangle 3">
            <a:extLst>
              <a:ext uri="{FF2B5EF4-FFF2-40B4-BE49-F238E27FC236}">
                <a16:creationId xmlns:a16="http://schemas.microsoft.com/office/drawing/2014/main" id="{C2AAD0D5-4673-4CC7-B746-8844A5E5B7D7}"/>
              </a:ext>
            </a:extLst>
          </p:cNvPr>
          <p:cNvSpPr txBox="1">
            <a:spLocks noChangeArrowheads="1"/>
          </p:cNvSpPr>
          <p:nvPr/>
        </p:nvSpPr>
        <p:spPr>
          <a:xfrm>
            <a:off x="5392732" y="975822"/>
            <a:ext cx="3166440"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nl-NL" altLang="sv-SE" kern="0" dirty="0"/>
              <a:t>Resistores</a:t>
            </a:r>
          </a:p>
        </p:txBody>
      </p:sp>
      <p:sp>
        <p:nvSpPr>
          <p:cNvPr id="11" name="Rectangle 3">
            <a:extLst>
              <a:ext uri="{FF2B5EF4-FFF2-40B4-BE49-F238E27FC236}">
                <a16:creationId xmlns:a16="http://schemas.microsoft.com/office/drawing/2014/main" id="{5262B0C2-85DA-4863-B955-3C75E55409EC}"/>
              </a:ext>
            </a:extLst>
          </p:cNvPr>
          <p:cNvSpPr txBox="1">
            <a:spLocks noChangeArrowheads="1"/>
          </p:cNvSpPr>
          <p:nvPr/>
        </p:nvSpPr>
        <p:spPr>
          <a:xfrm>
            <a:off x="3377637" y="3424167"/>
            <a:ext cx="2406219" cy="1365562"/>
          </a:xfrm>
          <a:prstGeom prst="rect">
            <a:avLst/>
          </a:prstGeom>
          <a:solidFill>
            <a:srgbClr val="81DEFF"/>
          </a:solidFill>
          <a:ln w="25400">
            <a:solidFill>
              <a:schemeClr val="accent1"/>
            </a:solidFill>
          </a:ln>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lgn="ctr">
              <a:buNone/>
            </a:pPr>
            <a:r>
              <a:rPr lang="en-GB" sz="1400" kern="0" dirty="0"/>
              <a:t>1/8 </a:t>
            </a:r>
            <a:r>
              <a:rPr lang="en-GB" sz="1400" kern="0" dirty="0" err="1"/>
              <a:t>ciclo</a:t>
            </a:r>
            <a:r>
              <a:rPr lang="en-GB" sz="1400" kern="0" dirty="0"/>
              <a:t> a 60 Hz = 2,1 </a:t>
            </a:r>
            <a:r>
              <a:rPr lang="en-GB" sz="1400" kern="0" dirty="0" err="1"/>
              <a:t>ms</a:t>
            </a:r>
            <a:endParaRPr lang="en-GB" sz="1400" kern="0" dirty="0"/>
          </a:p>
          <a:p>
            <a:pPr marL="0" indent="0" algn="ctr">
              <a:buNone/>
            </a:pPr>
            <a:r>
              <a:rPr lang="en-GB" sz="1400" kern="0" dirty="0"/>
              <a:t>1/6 </a:t>
            </a:r>
            <a:r>
              <a:rPr lang="en-GB" sz="1400" kern="0" dirty="0" err="1"/>
              <a:t>ciclo</a:t>
            </a:r>
            <a:r>
              <a:rPr lang="en-GB" sz="1400" kern="0" dirty="0"/>
              <a:t> a 60 Hz = 2,8 </a:t>
            </a:r>
            <a:r>
              <a:rPr lang="en-GB" sz="1400" kern="0" dirty="0" err="1"/>
              <a:t>ms</a:t>
            </a:r>
            <a:endParaRPr lang="en-GB" sz="1400" kern="0" dirty="0"/>
          </a:p>
          <a:p>
            <a:pPr marL="0" indent="0" algn="ctr">
              <a:buNone/>
            </a:pPr>
            <a:r>
              <a:rPr lang="en-GB" sz="1400" kern="0" dirty="0"/>
              <a:t>1/4 </a:t>
            </a:r>
            <a:r>
              <a:rPr lang="en-GB" sz="1400" kern="0" dirty="0" err="1"/>
              <a:t>ciclo</a:t>
            </a:r>
            <a:r>
              <a:rPr lang="en-GB" sz="1400" kern="0" dirty="0"/>
              <a:t> a 60 Hz = 4,2 </a:t>
            </a:r>
            <a:r>
              <a:rPr lang="en-GB" sz="1400" kern="0" dirty="0" err="1"/>
              <a:t>ms</a:t>
            </a:r>
            <a:endParaRPr lang="en-GB" sz="1400" kern="0" dirty="0"/>
          </a:p>
          <a:p>
            <a:pPr marL="0" indent="0" algn="ctr">
              <a:buNone/>
            </a:pPr>
            <a:r>
              <a:rPr lang="en-GB" sz="1400" kern="0" dirty="0"/>
              <a:t>1/3 </a:t>
            </a:r>
            <a:r>
              <a:rPr lang="en-GB" sz="1400" kern="0" dirty="0" err="1"/>
              <a:t>ciclo</a:t>
            </a:r>
            <a:r>
              <a:rPr lang="en-GB" sz="1400" kern="0" dirty="0"/>
              <a:t> a 60 Hz = 5,6 </a:t>
            </a:r>
            <a:r>
              <a:rPr lang="en-GB" sz="1400" kern="0" dirty="0" err="1"/>
              <a:t>ms</a:t>
            </a:r>
            <a:endParaRPr lang="en-GB" sz="1400" kern="0" dirty="0"/>
          </a:p>
          <a:p>
            <a:pPr marL="0" indent="0" algn="ctr">
              <a:buNone/>
            </a:pPr>
            <a:r>
              <a:rPr lang="en-GB" sz="1400" kern="0" dirty="0"/>
              <a:t>1/2 </a:t>
            </a:r>
            <a:r>
              <a:rPr lang="en-GB" sz="1400" kern="0" dirty="0" err="1"/>
              <a:t>ciclo</a:t>
            </a:r>
            <a:r>
              <a:rPr lang="en-GB" sz="1400" kern="0" dirty="0"/>
              <a:t> a 60 Hz = 8,3 </a:t>
            </a:r>
            <a:r>
              <a:rPr lang="en-GB" sz="1400" kern="0" dirty="0" err="1"/>
              <a:t>ms</a:t>
            </a:r>
            <a:endParaRPr lang="en-GB" sz="1400" kern="0" dirty="0"/>
          </a:p>
          <a:p>
            <a:pPr marL="0" indent="0" algn="ctr">
              <a:buNone/>
            </a:pPr>
            <a:endParaRPr lang="en-GB" sz="1400" kern="0" dirty="0"/>
          </a:p>
          <a:p>
            <a:pPr marL="0" indent="0" algn="ctr">
              <a:buNone/>
            </a:pPr>
            <a:endParaRPr lang="en-GB" sz="1400" kern="0" dirty="0"/>
          </a:p>
          <a:p>
            <a:pPr marL="0" indent="0" algn="ctr">
              <a:buNone/>
            </a:pPr>
            <a:endParaRPr lang="en-GB" sz="1400" kern="0" dirty="0"/>
          </a:p>
          <a:p>
            <a:pPr marL="549275" lvl="1" indent="0" algn="ctr">
              <a:buNone/>
            </a:pPr>
            <a:endParaRPr lang="en-GB" sz="1600" kern="0" dirty="0"/>
          </a:p>
          <a:p>
            <a:pPr marL="0" indent="0" algn="ctr">
              <a:buNone/>
            </a:pPr>
            <a:endParaRPr lang="nl-NL" altLang="sv-SE" kern="0" dirty="0"/>
          </a:p>
        </p:txBody>
      </p:sp>
    </p:spTree>
    <p:extLst>
      <p:ext uri="{BB962C8B-B14F-4D97-AF65-F5344CB8AC3E}">
        <p14:creationId xmlns:p14="http://schemas.microsoft.com/office/powerpoint/2010/main" val="3540763262"/>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6356" y="1524001"/>
            <a:ext cx="1873255" cy="3259225"/>
          </a:xfrm>
          <a:prstGeom prst="rect">
            <a:avLst/>
          </a:prstGeom>
          <a:ln w="25400">
            <a:solidFill>
              <a:schemeClr val="accent1"/>
            </a:solidFill>
          </a:ln>
        </p:spPr>
      </p:pic>
      <p:sp>
        <p:nvSpPr>
          <p:cNvPr id="5"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601519"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1 cámara de interrupción/fase</a:t>
            </a:r>
            <a:endParaRPr lang="nl-NL" altLang="sv-SE" kern="0" dirty="0"/>
          </a:p>
        </p:txBody>
      </p:sp>
      <p:graphicFrame>
        <p:nvGraphicFramePr>
          <p:cNvPr id="8" name="Tabla 7"/>
          <p:cNvGraphicFramePr>
            <a:graphicFrameLocks noGrp="1"/>
          </p:cNvGraphicFramePr>
          <p:nvPr>
            <p:extLst>
              <p:ext uri="{D42A27DB-BD31-4B8C-83A1-F6EECF244321}">
                <p14:modId xmlns:p14="http://schemas.microsoft.com/office/powerpoint/2010/main" val="1514296425"/>
              </p:ext>
            </p:extLst>
          </p:nvPr>
        </p:nvGraphicFramePr>
        <p:xfrm>
          <a:off x="6322141" y="2127282"/>
          <a:ext cx="2134607" cy="762000"/>
        </p:xfrm>
        <a:graphic>
          <a:graphicData uri="http://schemas.openxmlformats.org/drawingml/2006/table">
            <a:tbl>
              <a:tblPr>
                <a:tableStyleId>{5C22544A-7EE6-4342-B048-85BDC9FD1C3A}</a:tableStyleId>
              </a:tblPr>
              <a:tblGrid>
                <a:gridCol w="964960">
                  <a:extLst>
                    <a:ext uri="{9D8B030D-6E8A-4147-A177-3AD203B41FA5}">
                      <a16:colId xmlns:a16="http://schemas.microsoft.com/office/drawing/2014/main" val="3007822147"/>
                    </a:ext>
                  </a:extLst>
                </a:gridCol>
                <a:gridCol w="1169647">
                  <a:extLst>
                    <a:ext uri="{9D8B030D-6E8A-4147-A177-3AD203B41FA5}">
                      <a16:colId xmlns:a16="http://schemas.microsoft.com/office/drawing/2014/main" val="1361775904"/>
                    </a:ext>
                  </a:extLst>
                </a:gridCol>
              </a:tblGrid>
              <a:tr h="190500">
                <a:tc>
                  <a:txBody>
                    <a:bodyPr/>
                    <a:lstStyle/>
                    <a:p>
                      <a:pPr algn="l" fontAlgn="b"/>
                      <a:r>
                        <a:rPr lang="es-CO" sz="1100" b="0" i="0" u="none" strike="noStrike" dirty="0" smtClean="0">
                          <a:solidFill>
                            <a:schemeClr val="dk1"/>
                          </a:solidFill>
                          <a:effectLst/>
                          <a:latin typeface="+mn-lt"/>
                        </a:rPr>
                        <a:t>Cierre</a:t>
                      </a:r>
                      <a:endParaRPr lang="es-CO" sz="1100" b="0" i="0" u="none" strike="noStrike" dirty="0">
                        <a:solidFill>
                          <a:srgbClr val="000000"/>
                        </a:solidFill>
                        <a:effectLst/>
                        <a:latin typeface="Calibri" panose="020F0502020204030204" pitchFamily="34" charset="0"/>
                      </a:endParaRPr>
                    </a:p>
                  </a:txBody>
                  <a:tcPr marL="9525" marR="9525" marT="9525" marB="0" anchor="b">
                    <a:solidFill>
                      <a:schemeClr val="accent1">
                        <a:lumMod val="60000"/>
                        <a:lumOff val="40000"/>
                      </a:schemeClr>
                    </a:solidFill>
                  </a:tcPr>
                </a:tc>
                <a:tc>
                  <a:txBody>
                    <a:bodyPr/>
                    <a:lstStyle/>
                    <a:p>
                      <a:pPr algn="ctr" fontAlgn="b"/>
                      <a:r>
                        <a:rPr lang="es-CO" sz="1100" u="none" strike="noStrike" dirty="0">
                          <a:effectLst/>
                        </a:rPr>
                        <a:t>59 ms ± 6 </a:t>
                      </a:r>
                      <a:endParaRPr lang="es-CO" sz="1100" b="0" i="0" u="none" strike="noStrike" dirty="0">
                        <a:solidFill>
                          <a:srgbClr val="000000"/>
                        </a:solidFill>
                        <a:effectLst/>
                        <a:latin typeface="Calibri" panose="020F0502020204030204" pitchFamily="34" charset="0"/>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2537072766"/>
                  </a:ext>
                </a:extLst>
              </a:tr>
              <a:tr h="190500">
                <a:tc>
                  <a:txBody>
                    <a:bodyPr/>
                    <a:lstStyle/>
                    <a:p>
                      <a:pPr algn="l" fontAlgn="b"/>
                      <a:r>
                        <a:rPr lang="es-CO" sz="1100" b="0" i="0" u="none" strike="noStrike" dirty="0" smtClean="0">
                          <a:solidFill>
                            <a:schemeClr val="dk1"/>
                          </a:solidFill>
                          <a:effectLst/>
                          <a:latin typeface="+mn-lt"/>
                        </a:rPr>
                        <a:t>Apertura</a:t>
                      </a:r>
                      <a:endParaRPr lang="es-CO" sz="1100" b="0" i="0" u="none" strike="noStrike" dirty="0">
                        <a:solidFill>
                          <a:srgbClr val="000000"/>
                        </a:solidFill>
                        <a:effectLst/>
                        <a:latin typeface="Calibri" panose="020F0502020204030204" pitchFamily="34" charset="0"/>
                      </a:endParaRPr>
                    </a:p>
                  </a:txBody>
                  <a:tcPr marL="9525" marR="9525" marT="9525" marB="0" anchor="b">
                    <a:solidFill>
                      <a:schemeClr val="accent1">
                        <a:lumMod val="60000"/>
                        <a:lumOff val="40000"/>
                      </a:schemeClr>
                    </a:solidFill>
                  </a:tcPr>
                </a:tc>
                <a:tc>
                  <a:txBody>
                    <a:bodyPr/>
                    <a:lstStyle/>
                    <a:p>
                      <a:pPr algn="ctr" fontAlgn="b"/>
                      <a:r>
                        <a:rPr lang="es-CO" sz="1100" u="none" strike="noStrike" dirty="0">
                          <a:effectLst/>
                        </a:rPr>
                        <a:t>29 ms ± 3</a:t>
                      </a:r>
                      <a:endParaRPr lang="es-CO" sz="1100" b="0" i="0" u="none" strike="noStrike" dirty="0">
                        <a:solidFill>
                          <a:srgbClr val="000000"/>
                        </a:solidFill>
                        <a:effectLst/>
                        <a:latin typeface="Calibri" panose="020F0502020204030204" pitchFamily="34" charset="0"/>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3161294396"/>
                  </a:ext>
                </a:extLst>
              </a:tr>
              <a:tr h="190500">
                <a:tc>
                  <a:txBody>
                    <a:bodyPr/>
                    <a:lstStyle/>
                    <a:p>
                      <a:pPr algn="l" fontAlgn="b"/>
                      <a:r>
                        <a:rPr lang="es-CO" sz="1100" b="0" i="0" u="none" strike="noStrike" dirty="0" smtClean="0">
                          <a:solidFill>
                            <a:schemeClr val="dk1"/>
                          </a:solidFill>
                          <a:effectLst/>
                          <a:latin typeface="+mn-lt"/>
                        </a:rPr>
                        <a:t>C-O</a:t>
                      </a:r>
                      <a:endParaRPr lang="es-CO" sz="1100" b="0" i="0" u="none" strike="noStrike" dirty="0">
                        <a:solidFill>
                          <a:srgbClr val="000000"/>
                        </a:solidFill>
                        <a:effectLst/>
                        <a:latin typeface="Calibri" panose="020F0502020204030204" pitchFamily="34" charset="0"/>
                      </a:endParaRPr>
                    </a:p>
                  </a:txBody>
                  <a:tcPr marL="9525" marR="9525" marT="9525" marB="0" anchor="b">
                    <a:solidFill>
                      <a:schemeClr val="accent1">
                        <a:lumMod val="60000"/>
                        <a:lumOff val="40000"/>
                      </a:schemeClr>
                    </a:solidFill>
                  </a:tcPr>
                </a:tc>
                <a:tc>
                  <a:txBody>
                    <a:bodyPr/>
                    <a:lstStyle/>
                    <a:p>
                      <a:pPr algn="ctr" fontAlgn="b"/>
                      <a:r>
                        <a:rPr lang="es-CO" sz="1100" u="none" strike="noStrike" dirty="0">
                          <a:effectLst/>
                        </a:rPr>
                        <a:t>30 ms ± </a:t>
                      </a:r>
                      <a:r>
                        <a:rPr lang="es-CO" sz="1100" u="none" strike="noStrike" dirty="0" smtClean="0">
                          <a:effectLst/>
                        </a:rPr>
                        <a:t>10</a:t>
                      </a:r>
                      <a:endParaRPr lang="es-CO" sz="1100" b="0" i="0" u="none" strike="noStrike" dirty="0">
                        <a:solidFill>
                          <a:srgbClr val="000000"/>
                        </a:solidFill>
                        <a:effectLst/>
                        <a:latin typeface="Calibri" panose="020F0502020204030204" pitchFamily="34" charset="0"/>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715177180"/>
                  </a:ext>
                </a:extLst>
              </a:tr>
              <a:tr h="190500">
                <a:tc>
                  <a:txBody>
                    <a:bodyPr/>
                    <a:lstStyle/>
                    <a:p>
                      <a:pPr algn="l" fontAlgn="b"/>
                      <a:r>
                        <a:rPr lang="es-CO" sz="1100" b="0" i="0" u="none" strike="noStrike" dirty="0" smtClean="0">
                          <a:solidFill>
                            <a:schemeClr val="dk1"/>
                          </a:solidFill>
                          <a:effectLst/>
                          <a:latin typeface="+mn-lt"/>
                        </a:rPr>
                        <a:t>T</a:t>
                      </a:r>
                      <a:r>
                        <a:rPr lang="es-CO" sz="1100" b="0" i="0" u="none" strike="noStrike" baseline="0" dirty="0" smtClean="0">
                          <a:solidFill>
                            <a:schemeClr val="dk1"/>
                          </a:solidFill>
                          <a:effectLst/>
                          <a:latin typeface="+mn-lt"/>
                        </a:rPr>
                        <a:t> Corte</a:t>
                      </a:r>
                      <a:endParaRPr lang="es-CO" sz="1100" b="0" i="0" u="none" strike="noStrike" dirty="0">
                        <a:solidFill>
                          <a:srgbClr val="000000"/>
                        </a:solidFill>
                        <a:effectLst/>
                        <a:latin typeface="Calibri" panose="020F0502020204030204" pitchFamily="34" charset="0"/>
                      </a:endParaRPr>
                    </a:p>
                  </a:txBody>
                  <a:tcPr marL="9525" marR="9525" marT="9525" marB="0" anchor="b">
                    <a:solidFill>
                      <a:schemeClr val="accent1">
                        <a:lumMod val="60000"/>
                        <a:lumOff val="40000"/>
                      </a:schemeClr>
                    </a:solidFill>
                  </a:tcPr>
                </a:tc>
                <a:tc>
                  <a:txBody>
                    <a:bodyPr/>
                    <a:lstStyle/>
                    <a:p>
                      <a:pPr algn="ctr" fontAlgn="b"/>
                      <a:r>
                        <a:rPr lang="es-CO" sz="1100" u="none" strike="noStrike" dirty="0">
                          <a:effectLst/>
                        </a:rPr>
                        <a:t>≤ 50 ms</a:t>
                      </a:r>
                      <a:endParaRPr lang="es-CO" sz="1100" b="0" i="0" u="none" strike="noStrike" dirty="0">
                        <a:solidFill>
                          <a:srgbClr val="000000"/>
                        </a:solidFill>
                        <a:effectLst/>
                        <a:latin typeface="Calibri" panose="020F0502020204030204" pitchFamily="34" charset="0"/>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4140133389"/>
                  </a:ext>
                </a:extLst>
              </a:tr>
            </a:tbl>
          </a:graphicData>
        </a:graphic>
      </p:graphicFrame>
      <p:sp>
        <p:nvSpPr>
          <p:cNvPr id="11" name="Rectangle 3">
            <a:extLst>
              <a:ext uri="{FF2B5EF4-FFF2-40B4-BE49-F238E27FC236}">
                <a16:creationId xmlns:a16="http://schemas.microsoft.com/office/drawing/2014/main" id="{25758F8E-016C-459F-B1CD-4E2DA09F7C55}"/>
              </a:ext>
            </a:extLst>
          </p:cNvPr>
          <p:cNvSpPr txBox="1">
            <a:spLocks noChangeArrowheads="1"/>
          </p:cNvSpPr>
          <p:nvPr/>
        </p:nvSpPr>
        <p:spPr>
          <a:xfrm>
            <a:off x="6027171" y="1497502"/>
            <a:ext cx="2113935" cy="61011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549275" lvl="1" indent="0" algn="ctr">
              <a:buNone/>
            </a:pPr>
            <a:r>
              <a:rPr lang="en-GB" sz="1200" u="sng" kern="0" dirty="0" smtClean="0"/>
              <a:t>MANUAL DE FABRICANTE</a:t>
            </a:r>
            <a:endParaRPr lang="en-GB" sz="1200" kern="0" dirty="0"/>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4954" y="1524001"/>
            <a:ext cx="1658013" cy="3259226"/>
          </a:xfrm>
          <a:prstGeom prst="rect">
            <a:avLst/>
          </a:prstGeom>
          <a:ln w="25400">
            <a:solidFill>
              <a:schemeClr val="accent1"/>
            </a:solidFill>
          </a:ln>
        </p:spPr>
      </p:pic>
    </p:spTree>
    <p:extLst>
      <p:ext uri="{BB962C8B-B14F-4D97-AF65-F5344CB8AC3E}">
        <p14:creationId xmlns:p14="http://schemas.microsoft.com/office/powerpoint/2010/main" val="1606364611"/>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graphicFrame>
        <p:nvGraphicFramePr>
          <p:cNvPr id="2" name="Tabla 1"/>
          <p:cNvGraphicFramePr>
            <a:graphicFrameLocks noGrp="1"/>
          </p:cNvGraphicFramePr>
          <p:nvPr>
            <p:extLst>
              <p:ext uri="{D42A27DB-BD31-4B8C-83A1-F6EECF244321}">
                <p14:modId xmlns:p14="http://schemas.microsoft.com/office/powerpoint/2010/main" val="254194717"/>
              </p:ext>
            </p:extLst>
          </p:nvPr>
        </p:nvGraphicFramePr>
        <p:xfrm>
          <a:off x="1838326" y="1781171"/>
          <a:ext cx="5467349" cy="1914528"/>
        </p:xfrm>
        <a:graphic>
          <a:graphicData uri="http://schemas.openxmlformats.org/drawingml/2006/table">
            <a:tbl>
              <a:tblPr>
                <a:tableStyleId>{5C22544A-7EE6-4342-B048-85BDC9FD1C3A}</a:tableStyleId>
              </a:tblPr>
              <a:tblGrid>
                <a:gridCol w="1406707">
                  <a:extLst>
                    <a:ext uri="{9D8B030D-6E8A-4147-A177-3AD203B41FA5}">
                      <a16:colId xmlns:a16="http://schemas.microsoft.com/office/drawing/2014/main" val="559699799"/>
                    </a:ext>
                  </a:extLst>
                </a:gridCol>
                <a:gridCol w="981424">
                  <a:extLst>
                    <a:ext uri="{9D8B030D-6E8A-4147-A177-3AD203B41FA5}">
                      <a16:colId xmlns:a16="http://schemas.microsoft.com/office/drawing/2014/main" val="2878712328"/>
                    </a:ext>
                  </a:extLst>
                </a:gridCol>
                <a:gridCol w="981424">
                  <a:extLst>
                    <a:ext uri="{9D8B030D-6E8A-4147-A177-3AD203B41FA5}">
                      <a16:colId xmlns:a16="http://schemas.microsoft.com/office/drawing/2014/main" val="3436781716"/>
                    </a:ext>
                  </a:extLst>
                </a:gridCol>
                <a:gridCol w="981424">
                  <a:extLst>
                    <a:ext uri="{9D8B030D-6E8A-4147-A177-3AD203B41FA5}">
                      <a16:colId xmlns:a16="http://schemas.microsoft.com/office/drawing/2014/main" val="1968204946"/>
                    </a:ext>
                  </a:extLst>
                </a:gridCol>
                <a:gridCol w="1116370">
                  <a:extLst>
                    <a:ext uri="{9D8B030D-6E8A-4147-A177-3AD203B41FA5}">
                      <a16:colId xmlns:a16="http://schemas.microsoft.com/office/drawing/2014/main" val="1264340009"/>
                    </a:ext>
                  </a:extLst>
                </a:gridCol>
              </a:tblGrid>
              <a:tr h="478632">
                <a:tc>
                  <a:txBody>
                    <a:bodyPr/>
                    <a:lstStyle/>
                    <a:p>
                      <a:pPr algn="l" fontAlgn="ctr"/>
                      <a:r>
                        <a:rPr lang="es-CO" sz="1100" b="1" u="none" strike="noStrike" dirty="0">
                          <a:effectLst/>
                        </a:rPr>
                        <a:t>Operación/Fase</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A</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B</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C</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Discrepancia</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2147439279"/>
                  </a:ext>
                </a:extLst>
              </a:tr>
              <a:tr h="478632">
                <a:tc>
                  <a:txBody>
                    <a:bodyPr/>
                    <a:lstStyle/>
                    <a:p>
                      <a:pPr algn="l" fontAlgn="ctr"/>
                      <a:r>
                        <a:rPr lang="es-CO" sz="1100" b="1" u="none" strike="noStrike" dirty="0" smtClean="0">
                          <a:effectLst/>
                        </a:rPr>
                        <a:t>Cierre (ms)</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smtClean="0">
                          <a:effectLst/>
                        </a:rPr>
                        <a:t>58,8</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59,1</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58,9</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0,3</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3592252688"/>
                  </a:ext>
                </a:extLst>
              </a:tr>
              <a:tr h="478632">
                <a:tc>
                  <a:txBody>
                    <a:bodyPr/>
                    <a:lstStyle/>
                    <a:p>
                      <a:pPr algn="l" fontAlgn="ctr"/>
                      <a:r>
                        <a:rPr lang="es-CO" sz="1100" b="1" u="none" strike="noStrike" dirty="0" smtClean="0">
                          <a:effectLst/>
                        </a:rPr>
                        <a:t>Apertura (ms)</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29,5</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29,7</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29,7</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0,2</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1397240480"/>
                  </a:ext>
                </a:extLst>
              </a:tr>
              <a:tr h="478632">
                <a:tc>
                  <a:txBody>
                    <a:bodyPr/>
                    <a:lstStyle/>
                    <a:p>
                      <a:pPr algn="l" fontAlgn="ctr"/>
                      <a:r>
                        <a:rPr lang="es-CO" sz="1100" b="1" u="none" strike="noStrike" dirty="0" smtClean="0">
                          <a:effectLst/>
                        </a:rPr>
                        <a:t>C-O (ms)</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30,5</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29,2</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856222297"/>
                  </a:ext>
                </a:extLst>
              </a:tr>
            </a:tbl>
          </a:graphicData>
        </a:graphic>
      </p:graphicFrame>
      <p:sp>
        <p:nvSpPr>
          <p:cNvPr id="4"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601519"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1 cámara de interrupción/fase</a:t>
            </a:r>
            <a:endParaRPr lang="nl-NL" altLang="sv-SE" kern="0" dirty="0"/>
          </a:p>
        </p:txBody>
      </p:sp>
    </p:spTree>
    <p:extLst>
      <p:ext uri="{BB962C8B-B14F-4D97-AF65-F5344CB8AC3E}">
        <p14:creationId xmlns:p14="http://schemas.microsoft.com/office/powerpoint/2010/main" val="2378185066"/>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graphicFrame>
        <p:nvGraphicFramePr>
          <p:cNvPr id="2" name="Tabla 1"/>
          <p:cNvGraphicFramePr>
            <a:graphicFrameLocks noGrp="1"/>
          </p:cNvGraphicFramePr>
          <p:nvPr>
            <p:extLst>
              <p:ext uri="{D42A27DB-BD31-4B8C-83A1-F6EECF244321}">
                <p14:modId xmlns:p14="http://schemas.microsoft.com/office/powerpoint/2010/main" val="254194717"/>
              </p:ext>
            </p:extLst>
          </p:nvPr>
        </p:nvGraphicFramePr>
        <p:xfrm>
          <a:off x="1838326" y="1781171"/>
          <a:ext cx="5467349" cy="1914528"/>
        </p:xfrm>
        <a:graphic>
          <a:graphicData uri="http://schemas.openxmlformats.org/drawingml/2006/table">
            <a:tbl>
              <a:tblPr>
                <a:tableStyleId>{5C22544A-7EE6-4342-B048-85BDC9FD1C3A}</a:tableStyleId>
              </a:tblPr>
              <a:tblGrid>
                <a:gridCol w="1406707">
                  <a:extLst>
                    <a:ext uri="{9D8B030D-6E8A-4147-A177-3AD203B41FA5}">
                      <a16:colId xmlns:a16="http://schemas.microsoft.com/office/drawing/2014/main" val="559699799"/>
                    </a:ext>
                  </a:extLst>
                </a:gridCol>
                <a:gridCol w="981424">
                  <a:extLst>
                    <a:ext uri="{9D8B030D-6E8A-4147-A177-3AD203B41FA5}">
                      <a16:colId xmlns:a16="http://schemas.microsoft.com/office/drawing/2014/main" val="2878712328"/>
                    </a:ext>
                  </a:extLst>
                </a:gridCol>
                <a:gridCol w="981424">
                  <a:extLst>
                    <a:ext uri="{9D8B030D-6E8A-4147-A177-3AD203B41FA5}">
                      <a16:colId xmlns:a16="http://schemas.microsoft.com/office/drawing/2014/main" val="3436781716"/>
                    </a:ext>
                  </a:extLst>
                </a:gridCol>
                <a:gridCol w="981424">
                  <a:extLst>
                    <a:ext uri="{9D8B030D-6E8A-4147-A177-3AD203B41FA5}">
                      <a16:colId xmlns:a16="http://schemas.microsoft.com/office/drawing/2014/main" val="1968204946"/>
                    </a:ext>
                  </a:extLst>
                </a:gridCol>
                <a:gridCol w="1116370">
                  <a:extLst>
                    <a:ext uri="{9D8B030D-6E8A-4147-A177-3AD203B41FA5}">
                      <a16:colId xmlns:a16="http://schemas.microsoft.com/office/drawing/2014/main" val="1264340009"/>
                    </a:ext>
                  </a:extLst>
                </a:gridCol>
              </a:tblGrid>
              <a:tr h="478632">
                <a:tc>
                  <a:txBody>
                    <a:bodyPr/>
                    <a:lstStyle/>
                    <a:p>
                      <a:pPr algn="l" fontAlgn="ctr"/>
                      <a:r>
                        <a:rPr lang="es-CO" sz="1100" b="1" u="none" strike="noStrike" dirty="0">
                          <a:effectLst/>
                        </a:rPr>
                        <a:t>Operación/Fase</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A</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B</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C</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Discrepancia</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2147439279"/>
                  </a:ext>
                </a:extLst>
              </a:tr>
              <a:tr h="478632">
                <a:tc>
                  <a:txBody>
                    <a:bodyPr/>
                    <a:lstStyle/>
                    <a:p>
                      <a:pPr algn="l" fontAlgn="ctr"/>
                      <a:r>
                        <a:rPr lang="es-CO" sz="1100" b="1" u="none" strike="noStrike" dirty="0" smtClean="0">
                          <a:effectLst/>
                        </a:rPr>
                        <a:t>Cierre (ms)</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smtClean="0">
                          <a:effectLst/>
                        </a:rPr>
                        <a:t>58,8</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59,1</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58,9</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0,3</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3592252688"/>
                  </a:ext>
                </a:extLst>
              </a:tr>
              <a:tr h="478632">
                <a:tc>
                  <a:txBody>
                    <a:bodyPr/>
                    <a:lstStyle/>
                    <a:p>
                      <a:pPr algn="l" fontAlgn="ctr"/>
                      <a:r>
                        <a:rPr lang="es-CO" sz="1100" b="1" u="none" strike="noStrike" dirty="0" smtClean="0">
                          <a:effectLst/>
                        </a:rPr>
                        <a:t>Apertura (ms)</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29,5</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29,7</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29,7</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0,2</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1397240480"/>
                  </a:ext>
                </a:extLst>
              </a:tr>
              <a:tr h="478632">
                <a:tc>
                  <a:txBody>
                    <a:bodyPr/>
                    <a:lstStyle/>
                    <a:p>
                      <a:pPr algn="l" fontAlgn="ctr"/>
                      <a:r>
                        <a:rPr lang="es-CO" sz="1100" b="1" u="none" strike="noStrike" dirty="0" smtClean="0">
                          <a:effectLst/>
                        </a:rPr>
                        <a:t>C-O (ms)</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30,5</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29,2</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856222297"/>
                  </a:ext>
                </a:extLst>
              </a:tr>
            </a:tbl>
          </a:graphicData>
        </a:graphic>
      </p:graphicFrame>
      <p:sp>
        <p:nvSpPr>
          <p:cNvPr id="4"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601519"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1 cámara de interrupción/fase</a:t>
            </a:r>
            <a:endParaRPr lang="nl-NL" altLang="sv-SE" kern="0" dirty="0"/>
          </a:p>
        </p:txBody>
      </p:sp>
      <p:sp>
        <p:nvSpPr>
          <p:cNvPr id="5" name="Elipse 4"/>
          <p:cNvSpPr/>
          <p:nvPr/>
        </p:nvSpPr>
        <p:spPr bwMode="auto">
          <a:xfrm>
            <a:off x="3515033" y="2284315"/>
            <a:ext cx="417872" cy="449051"/>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6" name="Elipse 5"/>
          <p:cNvSpPr/>
          <p:nvPr/>
        </p:nvSpPr>
        <p:spPr bwMode="auto">
          <a:xfrm>
            <a:off x="4493346" y="2279397"/>
            <a:ext cx="417872" cy="449051"/>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7" name="Elipse 6"/>
          <p:cNvSpPr/>
          <p:nvPr/>
        </p:nvSpPr>
        <p:spPr bwMode="auto">
          <a:xfrm>
            <a:off x="5481492" y="2274480"/>
            <a:ext cx="417872" cy="449051"/>
          </a:xfrm>
          <a:prstGeom prst="ellipse">
            <a:avLst/>
          </a:prstGeom>
          <a:noFill/>
          <a:ln w="25400" cap="flat" cmpd="sng" algn="ctr">
            <a:solidFill>
              <a:srgbClr val="FFFF00"/>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1" name="Rectángulo redondeado 10"/>
          <p:cNvSpPr/>
          <p:nvPr/>
        </p:nvSpPr>
        <p:spPr bwMode="auto">
          <a:xfrm>
            <a:off x="6418010" y="2315500"/>
            <a:ext cx="641551" cy="368703"/>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26" name="Conector curvado 25"/>
          <p:cNvCxnSpPr>
            <a:stCxn id="5" idx="0"/>
            <a:endCxn id="11" idx="0"/>
          </p:cNvCxnSpPr>
          <p:nvPr/>
        </p:nvCxnSpPr>
        <p:spPr bwMode="auto">
          <a:xfrm rot="16200000" flipH="1">
            <a:off x="5215784" y="792499"/>
            <a:ext cx="31185" cy="3014817"/>
          </a:xfrm>
          <a:prstGeom prst="curvedConnector3">
            <a:avLst>
              <a:gd name="adj1" fmla="val -2624775"/>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Conector curvado 33"/>
          <p:cNvCxnSpPr>
            <a:stCxn id="6" idx="4"/>
            <a:endCxn id="11" idx="2"/>
          </p:cNvCxnSpPr>
          <p:nvPr/>
        </p:nvCxnSpPr>
        <p:spPr bwMode="auto">
          <a:xfrm rot="5400000" flipH="1" flipV="1">
            <a:off x="5698411" y="1688074"/>
            <a:ext cx="44245" cy="2036504"/>
          </a:xfrm>
          <a:prstGeom prst="curvedConnector3">
            <a:avLst>
              <a:gd name="adj1" fmla="val -850008"/>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238947716"/>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graphicFrame>
        <p:nvGraphicFramePr>
          <p:cNvPr id="2" name="Tabla 1"/>
          <p:cNvGraphicFramePr>
            <a:graphicFrameLocks noGrp="1"/>
          </p:cNvGraphicFramePr>
          <p:nvPr>
            <p:extLst>
              <p:ext uri="{D42A27DB-BD31-4B8C-83A1-F6EECF244321}">
                <p14:modId xmlns:p14="http://schemas.microsoft.com/office/powerpoint/2010/main" val="254194717"/>
              </p:ext>
            </p:extLst>
          </p:nvPr>
        </p:nvGraphicFramePr>
        <p:xfrm>
          <a:off x="1838326" y="1781171"/>
          <a:ext cx="5467349" cy="1914528"/>
        </p:xfrm>
        <a:graphic>
          <a:graphicData uri="http://schemas.openxmlformats.org/drawingml/2006/table">
            <a:tbl>
              <a:tblPr>
                <a:tableStyleId>{5C22544A-7EE6-4342-B048-85BDC9FD1C3A}</a:tableStyleId>
              </a:tblPr>
              <a:tblGrid>
                <a:gridCol w="1406707">
                  <a:extLst>
                    <a:ext uri="{9D8B030D-6E8A-4147-A177-3AD203B41FA5}">
                      <a16:colId xmlns:a16="http://schemas.microsoft.com/office/drawing/2014/main" val="559699799"/>
                    </a:ext>
                  </a:extLst>
                </a:gridCol>
                <a:gridCol w="981424">
                  <a:extLst>
                    <a:ext uri="{9D8B030D-6E8A-4147-A177-3AD203B41FA5}">
                      <a16:colId xmlns:a16="http://schemas.microsoft.com/office/drawing/2014/main" val="2878712328"/>
                    </a:ext>
                  </a:extLst>
                </a:gridCol>
                <a:gridCol w="981424">
                  <a:extLst>
                    <a:ext uri="{9D8B030D-6E8A-4147-A177-3AD203B41FA5}">
                      <a16:colId xmlns:a16="http://schemas.microsoft.com/office/drawing/2014/main" val="3436781716"/>
                    </a:ext>
                  </a:extLst>
                </a:gridCol>
                <a:gridCol w="981424">
                  <a:extLst>
                    <a:ext uri="{9D8B030D-6E8A-4147-A177-3AD203B41FA5}">
                      <a16:colId xmlns:a16="http://schemas.microsoft.com/office/drawing/2014/main" val="1968204946"/>
                    </a:ext>
                  </a:extLst>
                </a:gridCol>
                <a:gridCol w="1116370">
                  <a:extLst>
                    <a:ext uri="{9D8B030D-6E8A-4147-A177-3AD203B41FA5}">
                      <a16:colId xmlns:a16="http://schemas.microsoft.com/office/drawing/2014/main" val="1264340009"/>
                    </a:ext>
                  </a:extLst>
                </a:gridCol>
              </a:tblGrid>
              <a:tr h="478632">
                <a:tc>
                  <a:txBody>
                    <a:bodyPr/>
                    <a:lstStyle/>
                    <a:p>
                      <a:pPr algn="l" fontAlgn="ctr"/>
                      <a:r>
                        <a:rPr lang="es-CO" sz="1100" b="1" u="none" strike="noStrike" dirty="0">
                          <a:effectLst/>
                        </a:rPr>
                        <a:t>Operación/Fase</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A</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B</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C</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Discrepancia</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2147439279"/>
                  </a:ext>
                </a:extLst>
              </a:tr>
              <a:tr h="478632">
                <a:tc>
                  <a:txBody>
                    <a:bodyPr/>
                    <a:lstStyle/>
                    <a:p>
                      <a:pPr algn="l" fontAlgn="ctr"/>
                      <a:r>
                        <a:rPr lang="es-CO" sz="1100" b="1" u="none" strike="noStrike" dirty="0" smtClean="0">
                          <a:effectLst/>
                        </a:rPr>
                        <a:t>Cierre (ms)</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smtClean="0">
                          <a:effectLst/>
                        </a:rPr>
                        <a:t>58,8</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59,1</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58,9</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0,3</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3592252688"/>
                  </a:ext>
                </a:extLst>
              </a:tr>
              <a:tr h="478632">
                <a:tc>
                  <a:txBody>
                    <a:bodyPr/>
                    <a:lstStyle/>
                    <a:p>
                      <a:pPr algn="l" fontAlgn="ctr"/>
                      <a:r>
                        <a:rPr lang="es-CO" sz="1100" b="1" u="none" strike="noStrike" dirty="0" smtClean="0">
                          <a:effectLst/>
                        </a:rPr>
                        <a:t>Apertura (ms)</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29,5</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29,7</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29,7</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0,2</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1397240480"/>
                  </a:ext>
                </a:extLst>
              </a:tr>
              <a:tr h="478632">
                <a:tc>
                  <a:txBody>
                    <a:bodyPr/>
                    <a:lstStyle/>
                    <a:p>
                      <a:pPr algn="l" fontAlgn="ctr"/>
                      <a:r>
                        <a:rPr lang="es-CO" sz="1100" b="1" u="none" strike="noStrike" dirty="0" smtClean="0">
                          <a:effectLst/>
                        </a:rPr>
                        <a:t>C-O (ms)</a:t>
                      </a:r>
                      <a:endParaRPr lang="es-CO" sz="11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30,5</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29,2</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a:effectLst/>
                        </a:rPr>
                        <a:t>29</a:t>
                      </a:r>
                      <a:endParaRPr lang="es-CO" sz="1100" b="0" i="0" u="none" strike="noStrike">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s-CO" sz="1100" u="none" strike="noStrike" dirty="0">
                          <a:effectLst/>
                        </a:rPr>
                        <a:t>-</a:t>
                      </a:r>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856222297"/>
                  </a:ext>
                </a:extLst>
              </a:tr>
            </a:tbl>
          </a:graphicData>
        </a:graphic>
      </p:graphicFrame>
      <p:sp>
        <p:nvSpPr>
          <p:cNvPr id="4"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601519"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1 cámara de interrupción/fase</a:t>
            </a:r>
            <a:endParaRPr lang="nl-NL" altLang="sv-SE" kern="0" dirty="0"/>
          </a:p>
        </p:txBody>
      </p:sp>
      <p:sp>
        <p:nvSpPr>
          <p:cNvPr id="13" name="Elipse 12"/>
          <p:cNvSpPr/>
          <p:nvPr/>
        </p:nvSpPr>
        <p:spPr bwMode="auto">
          <a:xfrm>
            <a:off x="3529778" y="2751349"/>
            <a:ext cx="417872" cy="449051"/>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4" name="Elipse 13"/>
          <p:cNvSpPr/>
          <p:nvPr/>
        </p:nvSpPr>
        <p:spPr bwMode="auto">
          <a:xfrm>
            <a:off x="4498257" y="2756265"/>
            <a:ext cx="417872" cy="449051"/>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5" name="Elipse 14"/>
          <p:cNvSpPr/>
          <p:nvPr/>
        </p:nvSpPr>
        <p:spPr bwMode="auto">
          <a:xfrm>
            <a:off x="5486408" y="2761177"/>
            <a:ext cx="417872" cy="449051"/>
          </a:xfrm>
          <a:prstGeom prst="ellipse">
            <a:avLst/>
          </a:prstGeom>
          <a:noFill/>
          <a:ln w="25400" cap="flat" cmpd="sng" algn="ctr">
            <a:solidFill>
              <a:srgbClr val="FFFF00"/>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1" name="Rectángulo redondeado 10"/>
          <p:cNvSpPr/>
          <p:nvPr/>
        </p:nvSpPr>
        <p:spPr bwMode="auto">
          <a:xfrm>
            <a:off x="6418010" y="2787450"/>
            <a:ext cx="641551" cy="368703"/>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12" name="Conector curvado 11"/>
          <p:cNvCxnSpPr/>
          <p:nvPr/>
        </p:nvCxnSpPr>
        <p:spPr bwMode="auto">
          <a:xfrm rot="16200000" flipH="1">
            <a:off x="5215784" y="1253768"/>
            <a:ext cx="31185" cy="3014817"/>
          </a:xfrm>
          <a:prstGeom prst="curvedConnector3">
            <a:avLst>
              <a:gd name="adj1" fmla="val -2624775"/>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Conector curvado 15"/>
          <p:cNvCxnSpPr/>
          <p:nvPr/>
        </p:nvCxnSpPr>
        <p:spPr bwMode="auto">
          <a:xfrm rot="5400000" flipH="1" flipV="1">
            <a:off x="5698411" y="2148490"/>
            <a:ext cx="44245" cy="2036504"/>
          </a:xfrm>
          <a:prstGeom prst="curvedConnector3">
            <a:avLst>
              <a:gd name="adj1" fmla="val -850008"/>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388906358"/>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pic>
        <p:nvPicPr>
          <p:cNvPr id="3" name="Picture 5">
            <a:extLst>
              <a:ext uri="{FF2B5EF4-FFF2-40B4-BE49-F238E27FC236}">
                <a16:creationId xmlns:a16="http://schemas.microsoft.com/office/drawing/2014/main" id="{E5BF3418-CD78-493B-B02F-F4C6A8EDC7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975" y="1575830"/>
            <a:ext cx="3743544" cy="2789693"/>
          </a:xfrm>
          <a:prstGeom prst="rect">
            <a:avLst/>
          </a:prstGeom>
          <a:noFill/>
          <a:ln w="25400">
            <a:solidFill>
              <a:schemeClr val="accent1"/>
            </a:solidFill>
            <a:miter lim="800000"/>
            <a:headEnd/>
            <a:tailEnd/>
          </a:ln>
          <a:effectLst/>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984977"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8 cámaras de interrupción/fase</a:t>
            </a:r>
            <a:endParaRPr lang="nl-NL" altLang="sv-SE" kern="0" dirty="0"/>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4013" y="1575830"/>
            <a:ext cx="2172929" cy="2804947"/>
          </a:xfrm>
          <a:prstGeom prst="rect">
            <a:avLst/>
          </a:prstGeom>
          <a:ln w="25400">
            <a:solidFill>
              <a:schemeClr val="accent1"/>
            </a:solidFill>
          </a:ln>
        </p:spPr>
      </p:pic>
      <p:graphicFrame>
        <p:nvGraphicFramePr>
          <p:cNvPr id="11" name="Tabla 10"/>
          <p:cNvGraphicFramePr>
            <a:graphicFrameLocks noGrp="1"/>
          </p:cNvGraphicFramePr>
          <p:nvPr>
            <p:extLst>
              <p:ext uri="{D42A27DB-BD31-4B8C-83A1-F6EECF244321}">
                <p14:modId xmlns:p14="http://schemas.microsoft.com/office/powerpoint/2010/main" val="531314289"/>
              </p:ext>
            </p:extLst>
          </p:nvPr>
        </p:nvGraphicFramePr>
        <p:xfrm>
          <a:off x="6916364" y="2196109"/>
          <a:ext cx="1885944" cy="952500"/>
        </p:xfrm>
        <a:graphic>
          <a:graphicData uri="http://schemas.openxmlformats.org/drawingml/2006/table">
            <a:tbl>
              <a:tblPr>
                <a:tableStyleId>{5C22544A-7EE6-4342-B048-85BDC9FD1C3A}</a:tableStyleId>
              </a:tblPr>
              <a:tblGrid>
                <a:gridCol w="852550">
                  <a:extLst>
                    <a:ext uri="{9D8B030D-6E8A-4147-A177-3AD203B41FA5}">
                      <a16:colId xmlns:a16="http://schemas.microsoft.com/office/drawing/2014/main" val="3007822147"/>
                    </a:ext>
                  </a:extLst>
                </a:gridCol>
                <a:gridCol w="1033394">
                  <a:extLst>
                    <a:ext uri="{9D8B030D-6E8A-4147-A177-3AD203B41FA5}">
                      <a16:colId xmlns:a16="http://schemas.microsoft.com/office/drawing/2014/main" val="1361775904"/>
                    </a:ext>
                  </a:extLst>
                </a:gridCol>
              </a:tblGrid>
              <a:tr h="190500">
                <a:tc>
                  <a:txBody>
                    <a:bodyPr/>
                    <a:lstStyle/>
                    <a:p>
                      <a:pPr algn="l" fontAlgn="b"/>
                      <a:r>
                        <a:rPr lang="es-CO" sz="1100" b="0" i="0" u="none" strike="noStrike" dirty="0" smtClean="0">
                          <a:solidFill>
                            <a:schemeClr val="dk1"/>
                          </a:solidFill>
                          <a:effectLst/>
                          <a:latin typeface="+mj-lt"/>
                        </a:rPr>
                        <a:t>Cierre</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tc>
                  <a:txBody>
                    <a:bodyPr/>
                    <a:lstStyle/>
                    <a:p>
                      <a:pPr algn="ctr" fontAlgn="b"/>
                      <a:r>
                        <a:rPr lang="es-CO" sz="1100" b="0" i="0" u="none" strike="noStrike" baseline="0" dirty="0" smtClean="0">
                          <a:solidFill>
                            <a:schemeClr val="dk1"/>
                          </a:solidFill>
                          <a:effectLst/>
                          <a:latin typeface="+mj-lt"/>
                        </a:rPr>
                        <a:t>30 - 37 ms</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2537072766"/>
                  </a:ext>
                </a:extLst>
              </a:tr>
              <a:tr h="190500">
                <a:tc>
                  <a:txBody>
                    <a:bodyPr/>
                    <a:lstStyle/>
                    <a:p>
                      <a:pPr algn="l" fontAlgn="b"/>
                      <a:r>
                        <a:rPr lang="es-CO" sz="1100" b="0" i="0" u="none" strike="noStrike" dirty="0" smtClean="0">
                          <a:solidFill>
                            <a:schemeClr val="dk1"/>
                          </a:solidFill>
                          <a:effectLst/>
                          <a:latin typeface="+mj-lt"/>
                        </a:rPr>
                        <a:t>Apertura</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tc>
                  <a:txBody>
                    <a:bodyPr/>
                    <a:lstStyle/>
                    <a:p>
                      <a:pPr algn="ctr" fontAlgn="b"/>
                      <a:r>
                        <a:rPr lang="es-CO" sz="1100" b="0" i="0" u="none" strike="noStrike" baseline="0" dirty="0" smtClean="0">
                          <a:solidFill>
                            <a:schemeClr val="dk1"/>
                          </a:solidFill>
                          <a:effectLst/>
                          <a:latin typeface="+mj-lt"/>
                        </a:rPr>
                        <a:t>20 - 23 ms</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3161294396"/>
                  </a:ext>
                </a:extLst>
              </a:tr>
              <a:tr h="190500">
                <a:tc>
                  <a:txBody>
                    <a:bodyPr/>
                    <a:lstStyle/>
                    <a:p>
                      <a:pPr algn="l" fontAlgn="b"/>
                      <a:r>
                        <a:rPr lang="es-CO" sz="1100" b="0" i="0" u="none" strike="noStrike" dirty="0" smtClean="0">
                          <a:solidFill>
                            <a:schemeClr val="dk1"/>
                          </a:solidFill>
                          <a:effectLst/>
                          <a:latin typeface="+mj-lt"/>
                        </a:rPr>
                        <a:t>C-O</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tc>
                  <a:txBody>
                    <a:bodyPr/>
                    <a:lstStyle/>
                    <a:p>
                      <a:pPr algn="ctr" fontAlgn="b"/>
                      <a:r>
                        <a:rPr lang="es-CO" sz="1100" b="0" i="0" u="none" strike="noStrike" dirty="0" smtClean="0">
                          <a:solidFill>
                            <a:schemeClr val="dk1"/>
                          </a:solidFill>
                          <a:effectLst/>
                          <a:latin typeface="+mj-lt"/>
                        </a:rPr>
                        <a:t>28</a:t>
                      </a:r>
                      <a:r>
                        <a:rPr lang="es-CO" sz="1100" b="0" i="0" u="none" strike="noStrike" baseline="0" dirty="0" smtClean="0">
                          <a:solidFill>
                            <a:schemeClr val="dk1"/>
                          </a:solidFill>
                          <a:effectLst/>
                          <a:latin typeface="+mj-lt"/>
                        </a:rPr>
                        <a:t> - 32 ms</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715177180"/>
                  </a:ext>
                </a:extLst>
              </a:tr>
              <a:tr h="190500">
                <a:tc>
                  <a:txBody>
                    <a:bodyPr/>
                    <a:lstStyle/>
                    <a:p>
                      <a:pPr algn="l" fontAlgn="b"/>
                      <a:r>
                        <a:rPr lang="es-CO" sz="1100" b="0" i="0" u="none" strike="noStrike" dirty="0" smtClean="0">
                          <a:solidFill>
                            <a:schemeClr val="dk1"/>
                          </a:solidFill>
                          <a:effectLst/>
                          <a:latin typeface="+mj-lt"/>
                        </a:rPr>
                        <a:t>PIR</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tc>
                  <a:txBody>
                    <a:bodyPr/>
                    <a:lstStyle/>
                    <a:p>
                      <a:pPr algn="ctr" fontAlgn="b"/>
                      <a:r>
                        <a:rPr lang="es-CO" sz="1100" b="0" i="0" u="none" strike="noStrike" dirty="0" smtClean="0">
                          <a:solidFill>
                            <a:schemeClr val="dk1"/>
                          </a:solidFill>
                          <a:effectLst/>
                          <a:latin typeface="+mj-lt"/>
                        </a:rPr>
                        <a:t>8</a:t>
                      </a:r>
                      <a:r>
                        <a:rPr lang="es-CO" sz="1100" b="0" i="0" u="none" strike="noStrike" baseline="0" dirty="0" smtClean="0">
                          <a:solidFill>
                            <a:schemeClr val="dk1"/>
                          </a:solidFill>
                          <a:effectLst/>
                          <a:latin typeface="+mj-lt"/>
                        </a:rPr>
                        <a:t> - 10 ms</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4140133389"/>
                  </a:ext>
                </a:extLst>
              </a:tr>
              <a:tr h="190500">
                <a:tc>
                  <a:txBody>
                    <a:bodyPr/>
                    <a:lstStyle/>
                    <a:p>
                      <a:pPr algn="l" fontAlgn="b"/>
                      <a:r>
                        <a:rPr lang="es-CO" sz="1100" b="0" i="0" u="none" strike="noStrike" dirty="0" smtClean="0">
                          <a:solidFill>
                            <a:srgbClr val="000000"/>
                          </a:solidFill>
                          <a:effectLst/>
                          <a:latin typeface="+mj-lt"/>
                        </a:rPr>
                        <a:t>T Corte</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tc>
                  <a:txBody>
                    <a:bodyPr/>
                    <a:lstStyle/>
                    <a:p>
                      <a:pPr algn="ctr" fontAlgn="b"/>
                      <a:r>
                        <a:rPr lang="es-CO" sz="1100" b="0" i="0" u="none" strike="noStrike" dirty="0" smtClean="0">
                          <a:solidFill>
                            <a:srgbClr val="000000"/>
                          </a:solidFill>
                          <a:effectLst/>
                          <a:latin typeface="+mj-lt"/>
                        </a:rPr>
                        <a:t>40 ms</a:t>
                      </a:r>
                      <a:endParaRPr lang="es-CO" sz="1100" b="0" i="0" u="none" strike="noStrike" dirty="0">
                        <a:solidFill>
                          <a:srgbClr val="000000"/>
                        </a:solidFill>
                        <a:effectLst/>
                        <a:latin typeface="+mj-lt"/>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3425581487"/>
                  </a:ext>
                </a:extLst>
              </a:tr>
            </a:tbl>
          </a:graphicData>
        </a:graphic>
      </p:graphicFrame>
      <p:sp>
        <p:nvSpPr>
          <p:cNvPr id="12" name="Rectangle 3">
            <a:extLst>
              <a:ext uri="{FF2B5EF4-FFF2-40B4-BE49-F238E27FC236}">
                <a16:creationId xmlns:a16="http://schemas.microsoft.com/office/drawing/2014/main" id="{25758F8E-016C-459F-B1CD-4E2DA09F7C55}"/>
              </a:ext>
            </a:extLst>
          </p:cNvPr>
          <p:cNvSpPr txBox="1">
            <a:spLocks noChangeArrowheads="1"/>
          </p:cNvSpPr>
          <p:nvPr/>
        </p:nvSpPr>
        <p:spPr>
          <a:xfrm>
            <a:off x="6678958" y="1566329"/>
            <a:ext cx="2144440" cy="61011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549275" lvl="1" indent="0">
              <a:buNone/>
            </a:pPr>
            <a:r>
              <a:rPr lang="en-GB" sz="1200" u="sng" kern="0" dirty="0" smtClean="0"/>
              <a:t>MANUAL DE FABRICANTE</a:t>
            </a:r>
            <a:endParaRPr lang="en-GB" sz="1200" kern="0" dirty="0"/>
          </a:p>
        </p:txBody>
      </p:sp>
    </p:spTree>
    <p:extLst>
      <p:ext uri="{BB962C8B-B14F-4D97-AF65-F5344CB8AC3E}">
        <p14:creationId xmlns:p14="http://schemas.microsoft.com/office/powerpoint/2010/main" val="3711650599"/>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sp>
        <p:nvSpPr>
          <p:cNvPr id="5"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984977"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8 cámaras de interrupción/fase</a:t>
            </a:r>
            <a:endParaRPr lang="nl-NL" altLang="sv-SE" kern="0" dirty="0"/>
          </a:p>
        </p:txBody>
      </p:sp>
      <p:graphicFrame>
        <p:nvGraphicFramePr>
          <p:cNvPr id="7" name="Tabla 6"/>
          <p:cNvGraphicFramePr>
            <a:graphicFrameLocks noGrp="1"/>
          </p:cNvGraphicFramePr>
          <p:nvPr>
            <p:extLst>
              <p:ext uri="{D42A27DB-BD31-4B8C-83A1-F6EECF244321}">
                <p14:modId xmlns:p14="http://schemas.microsoft.com/office/powerpoint/2010/main" val="3178478666"/>
              </p:ext>
            </p:extLst>
          </p:nvPr>
        </p:nvGraphicFramePr>
        <p:xfrm>
          <a:off x="452285" y="1493680"/>
          <a:ext cx="8249262" cy="2989830"/>
        </p:xfrm>
        <a:graphic>
          <a:graphicData uri="http://schemas.openxmlformats.org/drawingml/2006/table">
            <a:tbl>
              <a:tblPr>
                <a:tableStyleId>{5C22544A-7EE6-4342-B048-85BDC9FD1C3A}</a:tableStyleId>
              </a:tblPr>
              <a:tblGrid>
                <a:gridCol w="874319">
                  <a:extLst>
                    <a:ext uri="{9D8B030D-6E8A-4147-A177-3AD203B41FA5}">
                      <a16:colId xmlns:a16="http://schemas.microsoft.com/office/drawing/2014/main" val="1767078545"/>
                    </a:ext>
                  </a:extLst>
                </a:gridCol>
                <a:gridCol w="306778">
                  <a:extLst>
                    <a:ext uri="{9D8B030D-6E8A-4147-A177-3AD203B41FA5}">
                      <a16:colId xmlns:a16="http://schemas.microsoft.com/office/drawing/2014/main" val="661742672"/>
                    </a:ext>
                  </a:extLst>
                </a:gridCol>
                <a:gridCol w="306778">
                  <a:extLst>
                    <a:ext uri="{9D8B030D-6E8A-4147-A177-3AD203B41FA5}">
                      <a16:colId xmlns:a16="http://schemas.microsoft.com/office/drawing/2014/main" val="1386194222"/>
                    </a:ext>
                  </a:extLst>
                </a:gridCol>
                <a:gridCol w="306778">
                  <a:extLst>
                    <a:ext uri="{9D8B030D-6E8A-4147-A177-3AD203B41FA5}">
                      <a16:colId xmlns:a16="http://schemas.microsoft.com/office/drawing/2014/main" val="1996312839"/>
                    </a:ext>
                  </a:extLst>
                </a:gridCol>
                <a:gridCol w="306778">
                  <a:extLst>
                    <a:ext uri="{9D8B030D-6E8A-4147-A177-3AD203B41FA5}">
                      <a16:colId xmlns:a16="http://schemas.microsoft.com/office/drawing/2014/main" val="886472884"/>
                    </a:ext>
                  </a:extLst>
                </a:gridCol>
                <a:gridCol w="306778">
                  <a:extLst>
                    <a:ext uri="{9D8B030D-6E8A-4147-A177-3AD203B41FA5}">
                      <a16:colId xmlns:a16="http://schemas.microsoft.com/office/drawing/2014/main" val="3662696921"/>
                    </a:ext>
                  </a:extLst>
                </a:gridCol>
                <a:gridCol w="306778">
                  <a:extLst>
                    <a:ext uri="{9D8B030D-6E8A-4147-A177-3AD203B41FA5}">
                      <a16:colId xmlns:a16="http://schemas.microsoft.com/office/drawing/2014/main" val="416411629"/>
                    </a:ext>
                  </a:extLst>
                </a:gridCol>
                <a:gridCol w="306778">
                  <a:extLst>
                    <a:ext uri="{9D8B030D-6E8A-4147-A177-3AD203B41FA5}">
                      <a16:colId xmlns:a16="http://schemas.microsoft.com/office/drawing/2014/main" val="3703168386"/>
                    </a:ext>
                  </a:extLst>
                </a:gridCol>
                <a:gridCol w="306778">
                  <a:extLst>
                    <a:ext uri="{9D8B030D-6E8A-4147-A177-3AD203B41FA5}">
                      <a16:colId xmlns:a16="http://schemas.microsoft.com/office/drawing/2014/main" val="2059720482"/>
                    </a:ext>
                  </a:extLst>
                </a:gridCol>
                <a:gridCol w="306778">
                  <a:extLst>
                    <a:ext uri="{9D8B030D-6E8A-4147-A177-3AD203B41FA5}">
                      <a16:colId xmlns:a16="http://schemas.microsoft.com/office/drawing/2014/main" val="1922028027"/>
                    </a:ext>
                  </a:extLst>
                </a:gridCol>
                <a:gridCol w="306778">
                  <a:extLst>
                    <a:ext uri="{9D8B030D-6E8A-4147-A177-3AD203B41FA5}">
                      <a16:colId xmlns:a16="http://schemas.microsoft.com/office/drawing/2014/main" val="2545121305"/>
                    </a:ext>
                  </a:extLst>
                </a:gridCol>
                <a:gridCol w="306778">
                  <a:extLst>
                    <a:ext uri="{9D8B030D-6E8A-4147-A177-3AD203B41FA5}">
                      <a16:colId xmlns:a16="http://schemas.microsoft.com/office/drawing/2014/main" val="2153436146"/>
                    </a:ext>
                  </a:extLst>
                </a:gridCol>
                <a:gridCol w="306778">
                  <a:extLst>
                    <a:ext uri="{9D8B030D-6E8A-4147-A177-3AD203B41FA5}">
                      <a16:colId xmlns:a16="http://schemas.microsoft.com/office/drawing/2014/main" val="3000627353"/>
                    </a:ext>
                  </a:extLst>
                </a:gridCol>
                <a:gridCol w="306778">
                  <a:extLst>
                    <a:ext uri="{9D8B030D-6E8A-4147-A177-3AD203B41FA5}">
                      <a16:colId xmlns:a16="http://schemas.microsoft.com/office/drawing/2014/main" val="725727062"/>
                    </a:ext>
                  </a:extLst>
                </a:gridCol>
                <a:gridCol w="306778">
                  <a:extLst>
                    <a:ext uri="{9D8B030D-6E8A-4147-A177-3AD203B41FA5}">
                      <a16:colId xmlns:a16="http://schemas.microsoft.com/office/drawing/2014/main" val="4181152836"/>
                    </a:ext>
                  </a:extLst>
                </a:gridCol>
                <a:gridCol w="306778">
                  <a:extLst>
                    <a:ext uri="{9D8B030D-6E8A-4147-A177-3AD203B41FA5}">
                      <a16:colId xmlns:a16="http://schemas.microsoft.com/office/drawing/2014/main" val="1390830421"/>
                    </a:ext>
                  </a:extLst>
                </a:gridCol>
                <a:gridCol w="306778">
                  <a:extLst>
                    <a:ext uri="{9D8B030D-6E8A-4147-A177-3AD203B41FA5}">
                      <a16:colId xmlns:a16="http://schemas.microsoft.com/office/drawing/2014/main" val="707878429"/>
                    </a:ext>
                  </a:extLst>
                </a:gridCol>
                <a:gridCol w="306778">
                  <a:extLst>
                    <a:ext uri="{9D8B030D-6E8A-4147-A177-3AD203B41FA5}">
                      <a16:colId xmlns:a16="http://schemas.microsoft.com/office/drawing/2014/main" val="356744664"/>
                    </a:ext>
                  </a:extLst>
                </a:gridCol>
                <a:gridCol w="306778">
                  <a:extLst>
                    <a:ext uri="{9D8B030D-6E8A-4147-A177-3AD203B41FA5}">
                      <a16:colId xmlns:a16="http://schemas.microsoft.com/office/drawing/2014/main" val="2458893871"/>
                    </a:ext>
                  </a:extLst>
                </a:gridCol>
                <a:gridCol w="306778">
                  <a:extLst>
                    <a:ext uri="{9D8B030D-6E8A-4147-A177-3AD203B41FA5}">
                      <a16:colId xmlns:a16="http://schemas.microsoft.com/office/drawing/2014/main" val="1173124101"/>
                    </a:ext>
                  </a:extLst>
                </a:gridCol>
                <a:gridCol w="306778">
                  <a:extLst>
                    <a:ext uri="{9D8B030D-6E8A-4147-A177-3AD203B41FA5}">
                      <a16:colId xmlns:a16="http://schemas.microsoft.com/office/drawing/2014/main" val="1759679443"/>
                    </a:ext>
                  </a:extLst>
                </a:gridCol>
                <a:gridCol w="306778">
                  <a:extLst>
                    <a:ext uri="{9D8B030D-6E8A-4147-A177-3AD203B41FA5}">
                      <a16:colId xmlns:a16="http://schemas.microsoft.com/office/drawing/2014/main" val="160576393"/>
                    </a:ext>
                  </a:extLst>
                </a:gridCol>
                <a:gridCol w="306778">
                  <a:extLst>
                    <a:ext uri="{9D8B030D-6E8A-4147-A177-3AD203B41FA5}">
                      <a16:colId xmlns:a16="http://schemas.microsoft.com/office/drawing/2014/main" val="3954679146"/>
                    </a:ext>
                  </a:extLst>
                </a:gridCol>
                <a:gridCol w="306778">
                  <a:extLst>
                    <a:ext uri="{9D8B030D-6E8A-4147-A177-3AD203B41FA5}">
                      <a16:colId xmlns:a16="http://schemas.microsoft.com/office/drawing/2014/main" val="849670868"/>
                    </a:ext>
                  </a:extLst>
                </a:gridCol>
                <a:gridCol w="319049">
                  <a:extLst>
                    <a:ext uri="{9D8B030D-6E8A-4147-A177-3AD203B41FA5}">
                      <a16:colId xmlns:a16="http://schemas.microsoft.com/office/drawing/2014/main" val="1923928475"/>
                    </a:ext>
                  </a:extLst>
                </a:gridCol>
              </a:tblGrid>
              <a:tr h="199322">
                <a:tc>
                  <a:txBody>
                    <a:bodyPr/>
                    <a:lstStyle/>
                    <a:p>
                      <a:pPr algn="l" fontAlgn="ctr"/>
                      <a:r>
                        <a:rPr lang="es-CO" sz="900" b="1" u="none" strike="noStrike" dirty="0">
                          <a:effectLst/>
                        </a:rPr>
                        <a:t>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A</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B</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C</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739410745"/>
                  </a:ext>
                </a:extLst>
              </a:tr>
              <a:tr h="199322">
                <a:tc>
                  <a:txBody>
                    <a:bodyPr/>
                    <a:lstStyle/>
                    <a:p>
                      <a:pPr algn="l" fontAlgn="ctr"/>
                      <a:r>
                        <a:rPr lang="es-CO" sz="900" b="1" u="none" strike="noStrike" dirty="0" smtClean="0">
                          <a:effectLst/>
                        </a:rPr>
                        <a:t>Cámara</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869659464"/>
                  </a:ext>
                </a:extLst>
              </a:tr>
              <a:tr h="199322">
                <a:tc>
                  <a:txBody>
                    <a:bodyPr/>
                    <a:lstStyle/>
                    <a:p>
                      <a:pPr algn="l" fontAlgn="ctr"/>
                      <a:r>
                        <a:rPr lang="es-CO" sz="900" b="1" u="none" strike="noStrike" dirty="0" smtClean="0">
                          <a:effectLst/>
                        </a:rPr>
                        <a:t>Cierre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553608122"/>
                  </a:ext>
                </a:extLst>
              </a:tr>
              <a:tr h="199322">
                <a:tc>
                  <a:txBody>
                    <a:bodyPr/>
                    <a:lstStyle/>
                    <a:p>
                      <a:pPr algn="l" fontAlgn="ctr"/>
                      <a:r>
                        <a:rPr lang="es-CO" sz="900" b="1" u="none" strike="noStrike" dirty="0" smtClean="0">
                          <a:effectLst/>
                        </a:rPr>
                        <a:t>Apertura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170020217"/>
                  </a:ext>
                </a:extLst>
              </a:tr>
              <a:tr h="199322">
                <a:tc>
                  <a:txBody>
                    <a:bodyPr/>
                    <a:lstStyle/>
                    <a:p>
                      <a:pPr algn="l" fontAlgn="ctr"/>
                      <a:r>
                        <a:rPr lang="es-CO" sz="900" b="1" u="none" strike="noStrike" dirty="0" smtClean="0">
                          <a:effectLst/>
                        </a:rPr>
                        <a:t>C-O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31,2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017788651"/>
                  </a:ext>
                </a:extLst>
              </a:tr>
              <a:tr h="199322">
                <a:tc rowSpan="2">
                  <a:txBody>
                    <a:bodyPr/>
                    <a:lstStyle/>
                    <a:p>
                      <a:pPr algn="l" fontAlgn="ctr"/>
                      <a:r>
                        <a:rPr lang="es-CO" sz="900" b="1" u="none" strike="noStrike" dirty="0" smtClean="0">
                          <a:effectLst/>
                        </a:rPr>
                        <a:t>PIR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1033049667"/>
                  </a:ext>
                </a:extLst>
              </a:tr>
              <a:tr h="199322">
                <a:tc vMerge="1">
                  <a:txBody>
                    <a:bodyPr/>
                    <a:lstStyle/>
                    <a:p>
                      <a:endParaRPr lang="es-CO"/>
                    </a:p>
                  </a:txBody>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dirty="0">
                          <a:effectLst/>
                        </a:rPr>
                        <a:t>9,4</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3077708763"/>
                  </a:ext>
                </a:extLst>
              </a:tr>
              <a:tr h="398644">
                <a:tc>
                  <a:txBody>
                    <a:bodyPr/>
                    <a:lstStyle/>
                    <a:p>
                      <a:pPr algn="l" fontAlgn="ctr"/>
                      <a:r>
                        <a:rPr lang="es-CO" sz="900" b="1" u="none" strike="noStrike" dirty="0" smtClean="0">
                          <a:effectLst/>
                        </a:rPr>
                        <a:t>Cierre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dirty="0">
                          <a:effectLst/>
                        </a:rPr>
                        <a:t>0,9</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1,0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311725480"/>
                  </a:ext>
                </a:extLst>
              </a:tr>
              <a:tr h="398644">
                <a:tc>
                  <a:txBody>
                    <a:bodyPr/>
                    <a:lstStyle/>
                    <a:p>
                      <a:pPr algn="l" fontAlgn="ctr"/>
                      <a:r>
                        <a:rPr lang="es-CO" sz="900" b="1" u="none" strike="noStrike" dirty="0" smtClean="0">
                          <a:effectLst/>
                        </a:rPr>
                        <a:t>Apertura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dirty="0">
                          <a:effectLst/>
                        </a:rPr>
                        <a:t>0,4</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487181508"/>
                  </a:ext>
                </a:extLst>
              </a:tr>
              <a:tr h="398644">
                <a:tc>
                  <a:txBody>
                    <a:bodyPr/>
                    <a:lstStyle/>
                    <a:p>
                      <a:pPr algn="l" fontAlgn="ctr"/>
                      <a:r>
                        <a:rPr lang="es-CO" sz="900" b="1" u="none" strike="noStrike" dirty="0" smtClean="0">
                          <a:effectLst/>
                        </a:rPr>
                        <a:t>Cierre (ms)</a:t>
                      </a:r>
                      <a:r>
                        <a:rPr lang="es-CO" sz="900" b="1" u="none" strike="noStrike" baseline="0" dirty="0" smtClean="0">
                          <a:effectLst/>
                        </a:rPr>
                        <a:t> E</a:t>
                      </a:r>
                      <a:r>
                        <a:rPr lang="es-CO" sz="900" b="1" u="none" strike="noStrike" dirty="0" smtClean="0">
                          <a:effectLst/>
                        </a:rPr>
                        <a:t>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a:effectLst/>
                        </a:rPr>
                        <a:t>0,2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88071538"/>
                  </a:ext>
                </a:extLst>
              </a:tr>
              <a:tr h="398644">
                <a:tc>
                  <a:txBody>
                    <a:bodyPr/>
                    <a:lstStyle/>
                    <a:p>
                      <a:pPr algn="l" fontAlgn="ctr"/>
                      <a:r>
                        <a:rPr lang="es-CO" sz="900" b="1" u="none" strike="noStrike" dirty="0" smtClean="0">
                          <a:effectLst/>
                        </a:rPr>
                        <a:t>Apertura (ms) Entre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dirty="0">
                          <a:effectLst/>
                        </a:rPr>
                        <a:t>0,2</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73128587"/>
                  </a:ext>
                </a:extLst>
              </a:tr>
            </a:tbl>
          </a:graphicData>
        </a:graphic>
      </p:graphicFrame>
    </p:spTree>
    <p:extLst>
      <p:ext uri="{BB962C8B-B14F-4D97-AF65-F5344CB8AC3E}">
        <p14:creationId xmlns:p14="http://schemas.microsoft.com/office/powerpoint/2010/main" val="3857529324"/>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sp>
        <p:nvSpPr>
          <p:cNvPr id="5"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984977"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8 cámaras de interrupción/fase</a:t>
            </a:r>
            <a:endParaRPr lang="nl-NL" altLang="sv-SE" kern="0" dirty="0"/>
          </a:p>
        </p:txBody>
      </p:sp>
      <p:graphicFrame>
        <p:nvGraphicFramePr>
          <p:cNvPr id="7" name="Tabla 6"/>
          <p:cNvGraphicFramePr>
            <a:graphicFrameLocks noGrp="1"/>
          </p:cNvGraphicFramePr>
          <p:nvPr>
            <p:extLst>
              <p:ext uri="{D42A27DB-BD31-4B8C-83A1-F6EECF244321}">
                <p14:modId xmlns:p14="http://schemas.microsoft.com/office/powerpoint/2010/main" val="1815342900"/>
              </p:ext>
            </p:extLst>
          </p:nvPr>
        </p:nvGraphicFramePr>
        <p:xfrm>
          <a:off x="452285" y="1493680"/>
          <a:ext cx="8249262" cy="2989830"/>
        </p:xfrm>
        <a:graphic>
          <a:graphicData uri="http://schemas.openxmlformats.org/drawingml/2006/table">
            <a:tbl>
              <a:tblPr>
                <a:tableStyleId>{5C22544A-7EE6-4342-B048-85BDC9FD1C3A}</a:tableStyleId>
              </a:tblPr>
              <a:tblGrid>
                <a:gridCol w="874319">
                  <a:extLst>
                    <a:ext uri="{9D8B030D-6E8A-4147-A177-3AD203B41FA5}">
                      <a16:colId xmlns:a16="http://schemas.microsoft.com/office/drawing/2014/main" val="1767078545"/>
                    </a:ext>
                  </a:extLst>
                </a:gridCol>
                <a:gridCol w="306778">
                  <a:extLst>
                    <a:ext uri="{9D8B030D-6E8A-4147-A177-3AD203B41FA5}">
                      <a16:colId xmlns:a16="http://schemas.microsoft.com/office/drawing/2014/main" val="661742672"/>
                    </a:ext>
                  </a:extLst>
                </a:gridCol>
                <a:gridCol w="306778">
                  <a:extLst>
                    <a:ext uri="{9D8B030D-6E8A-4147-A177-3AD203B41FA5}">
                      <a16:colId xmlns:a16="http://schemas.microsoft.com/office/drawing/2014/main" val="1386194222"/>
                    </a:ext>
                  </a:extLst>
                </a:gridCol>
                <a:gridCol w="306778">
                  <a:extLst>
                    <a:ext uri="{9D8B030D-6E8A-4147-A177-3AD203B41FA5}">
                      <a16:colId xmlns:a16="http://schemas.microsoft.com/office/drawing/2014/main" val="1996312839"/>
                    </a:ext>
                  </a:extLst>
                </a:gridCol>
                <a:gridCol w="306778">
                  <a:extLst>
                    <a:ext uri="{9D8B030D-6E8A-4147-A177-3AD203B41FA5}">
                      <a16:colId xmlns:a16="http://schemas.microsoft.com/office/drawing/2014/main" val="886472884"/>
                    </a:ext>
                  </a:extLst>
                </a:gridCol>
                <a:gridCol w="306778">
                  <a:extLst>
                    <a:ext uri="{9D8B030D-6E8A-4147-A177-3AD203B41FA5}">
                      <a16:colId xmlns:a16="http://schemas.microsoft.com/office/drawing/2014/main" val="3662696921"/>
                    </a:ext>
                  </a:extLst>
                </a:gridCol>
                <a:gridCol w="306778">
                  <a:extLst>
                    <a:ext uri="{9D8B030D-6E8A-4147-A177-3AD203B41FA5}">
                      <a16:colId xmlns:a16="http://schemas.microsoft.com/office/drawing/2014/main" val="416411629"/>
                    </a:ext>
                  </a:extLst>
                </a:gridCol>
                <a:gridCol w="306778">
                  <a:extLst>
                    <a:ext uri="{9D8B030D-6E8A-4147-A177-3AD203B41FA5}">
                      <a16:colId xmlns:a16="http://schemas.microsoft.com/office/drawing/2014/main" val="3703168386"/>
                    </a:ext>
                  </a:extLst>
                </a:gridCol>
                <a:gridCol w="306778">
                  <a:extLst>
                    <a:ext uri="{9D8B030D-6E8A-4147-A177-3AD203B41FA5}">
                      <a16:colId xmlns:a16="http://schemas.microsoft.com/office/drawing/2014/main" val="2059720482"/>
                    </a:ext>
                  </a:extLst>
                </a:gridCol>
                <a:gridCol w="306778">
                  <a:extLst>
                    <a:ext uri="{9D8B030D-6E8A-4147-A177-3AD203B41FA5}">
                      <a16:colId xmlns:a16="http://schemas.microsoft.com/office/drawing/2014/main" val="1922028027"/>
                    </a:ext>
                  </a:extLst>
                </a:gridCol>
                <a:gridCol w="306778">
                  <a:extLst>
                    <a:ext uri="{9D8B030D-6E8A-4147-A177-3AD203B41FA5}">
                      <a16:colId xmlns:a16="http://schemas.microsoft.com/office/drawing/2014/main" val="2545121305"/>
                    </a:ext>
                  </a:extLst>
                </a:gridCol>
                <a:gridCol w="306778">
                  <a:extLst>
                    <a:ext uri="{9D8B030D-6E8A-4147-A177-3AD203B41FA5}">
                      <a16:colId xmlns:a16="http://schemas.microsoft.com/office/drawing/2014/main" val="2153436146"/>
                    </a:ext>
                  </a:extLst>
                </a:gridCol>
                <a:gridCol w="306778">
                  <a:extLst>
                    <a:ext uri="{9D8B030D-6E8A-4147-A177-3AD203B41FA5}">
                      <a16:colId xmlns:a16="http://schemas.microsoft.com/office/drawing/2014/main" val="3000627353"/>
                    </a:ext>
                  </a:extLst>
                </a:gridCol>
                <a:gridCol w="306778">
                  <a:extLst>
                    <a:ext uri="{9D8B030D-6E8A-4147-A177-3AD203B41FA5}">
                      <a16:colId xmlns:a16="http://schemas.microsoft.com/office/drawing/2014/main" val="725727062"/>
                    </a:ext>
                  </a:extLst>
                </a:gridCol>
                <a:gridCol w="306778">
                  <a:extLst>
                    <a:ext uri="{9D8B030D-6E8A-4147-A177-3AD203B41FA5}">
                      <a16:colId xmlns:a16="http://schemas.microsoft.com/office/drawing/2014/main" val="4181152836"/>
                    </a:ext>
                  </a:extLst>
                </a:gridCol>
                <a:gridCol w="306778">
                  <a:extLst>
                    <a:ext uri="{9D8B030D-6E8A-4147-A177-3AD203B41FA5}">
                      <a16:colId xmlns:a16="http://schemas.microsoft.com/office/drawing/2014/main" val="1390830421"/>
                    </a:ext>
                  </a:extLst>
                </a:gridCol>
                <a:gridCol w="306778">
                  <a:extLst>
                    <a:ext uri="{9D8B030D-6E8A-4147-A177-3AD203B41FA5}">
                      <a16:colId xmlns:a16="http://schemas.microsoft.com/office/drawing/2014/main" val="707878429"/>
                    </a:ext>
                  </a:extLst>
                </a:gridCol>
                <a:gridCol w="306778">
                  <a:extLst>
                    <a:ext uri="{9D8B030D-6E8A-4147-A177-3AD203B41FA5}">
                      <a16:colId xmlns:a16="http://schemas.microsoft.com/office/drawing/2014/main" val="356744664"/>
                    </a:ext>
                  </a:extLst>
                </a:gridCol>
                <a:gridCol w="306778">
                  <a:extLst>
                    <a:ext uri="{9D8B030D-6E8A-4147-A177-3AD203B41FA5}">
                      <a16:colId xmlns:a16="http://schemas.microsoft.com/office/drawing/2014/main" val="2458893871"/>
                    </a:ext>
                  </a:extLst>
                </a:gridCol>
                <a:gridCol w="306778">
                  <a:extLst>
                    <a:ext uri="{9D8B030D-6E8A-4147-A177-3AD203B41FA5}">
                      <a16:colId xmlns:a16="http://schemas.microsoft.com/office/drawing/2014/main" val="1173124101"/>
                    </a:ext>
                  </a:extLst>
                </a:gridCol>
                <a:gridCol w="306778">
                  <a:extLst>
                    <a:ext uri="{9D8B030D-6E8A-4147-A177-3AD203B41FA5}">
                      <a16:colId xmlns:a16="http://schemas.microsoft.com/office/drawing/2014/main" val="1759679443"/>
                    </a:ext>
                  </a:extLst>
                </a:gridCol>
                <a:gridCol w="306778">
                  <a:extLst>
                    <a:ext uri="{9D8B030D-6E8A-4147-A177-3AD203B41FA5}">
                      <a16:colId xmlns:a16="http://schemas.microsoft.com/office/drawing/2014/main" val="160576393"/>
                    </a:ext>
                  </a:extLst>
                </a:gridCol>
                <a:gridCol w="306778">
                  <a:extLst>
                    <a:ext uri="{9D8B030D-6E8A-4147-A177-3AD203B41FA5}">
                      <a16:colId xmlns:a16="http://schemas.microsoft.com/office/drawing/2014/main" val="3954679146"/>
                    </a:ext>
                  </a:extLst>
                </a:gridCol>
                <a:gridCol w="306778">
                  <a:extLst>
                    <a:ext uri="{9D8B030D-6E8A-4147-A177-3AD203B41FA5}">
                      <a16:colId xmlns:a16="http://schemas.microsoft.com/office/drawing/2014/main" val="849670868"/>
                    </a:ext>
                  </a:extLst>
                </a:gridCol>
                <a:gridCol w="319049">
                  <a:extLst>
                    <a:ext uri="{9D8B030D-6E8A-4147-A177-3AD203B41FA5}">
                      <a16:colId xmlns:a16="http://schemas.microsoft.com/office/drawing/2014/main" val="1923928475"/>
                    </a:ext>
                  </a:extLst>
                </a:gridCol>
              </a:tblGrid>
              <a:tr h="199322">
                <a:tc>
                  <a:txBody>
                    <a:bodyPr/>
                    <a:lstStyle/>
                    <a:p>
                      <a:pPr algn="l" fontAlgn="ctr"/>
                      <a:r>
                        <a:rPr lang="es-CO" sz="900" b="1" u="none" strike="noStrike" dirty="0">
                          <a:effectLst/>
                        </a:rPr>
                        <a:t>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A</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B</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C</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739410745"/>
                  </a:ext>
                </a:extLst>
              </a:tr>
              <a:tr h="199322">
                <a:tc>
                  <a:txBody>
                    <a:bodyPr/>
                    <a:lstStyle/>
                    <a:p>
                      <a:pPr algn="l" fontAlgn="ctr"/>
                      <a:r>
                        <a:rPr lang="es-CO" sz="900" b="1" u="none" strike="noStrike" dirty="0" smtClean="0">
                          <a:effectLst/>
                        </a:rPr>
                        <a:t>Cámara</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869659464"/>
                  </a:ext>
                </a:extLst>
              </a:tr>
              <a:tr h="199322">
                <a:tc>
                  <a:txBody>
                    <a:bodyPr/>
                    <a:lstStyle/>
                    <a:p>
                      <a:pPr algn="l" fontAlgn="ctr"/>
                      <a:r>
                        <a:rPr lang="es-CO" sz="900" b="1" u="none" strike="noStrike" dirty="0" smtClean="0">
                          <a:effectLst/>
                        </a:rPr>
                        <a:t>Cierre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dirty="0">
                          <a:effectLst/>
                        </a:rPr>
                        <a:t>36,6</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553608122"/>
                  </a:ext>
                </a:extLst>
              </a:tr>
              <a:tr h="199322">
                <a:tc>
                  <a:txBody>
                    <a:bodyPr/>
                    <a:lstStyle/>
                    <a:p>
                      <a:pPr algn="l" fontAlgn="ctr"/>
                      <a:r>
                        <a:rPr lang="es-CO" sz="900" b="1" u="none" strike="noStrike" dirty="0" smtClean="0">
                          <a:effectLst/>
                        </a:rPr>
                        <a:t>Apertura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170020217"/>
                  </a:ext>
                </a:extLst>
              </a:tr>
              <a:tr h="199322">
                <a:tc>
                  <a:txBody>
                    <a:bodyPr/>
                    <a:lstStyle/>
                    <a:p>
                      <a:pPr algn="l" fontAlgn="ctr"/>
                      <a:r>
                        <a:rPr lang="es-CO" sz="900" b="1" u="none" strike="noStrike" dirty="0" smtClean="0">
                          <a:effectLst/>
                        </a:rPr>
                        <a:t>C-O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31,2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017788651"/>
                  </a:ext>
                </a:extLst>
              </a:tr>
              <a:tr h="199322">
                <a:tc rowSpan="2">
                  <a:txBody>
                    <a:bodyPr/>
                    <a:lstStyle/>
                    <a:p>
                      <a:pPr algn="l" fontAlgn="ctr"/>
                      <a:r>
                        <a:rPr lang="es-CO" sz="900" b="1" u="none" strike="noStrike" dirty="0" smtClean="0">
                          <a:effectLst/>
                        </a:rPr>
                        <a:t>PIR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1033049667"/>
                  </a:ext>
                </a:extLst>
              </a:tr>
              <a:tr h="199322">
                <a:tc vMerge="1">
                  <a:txBody>
                    <a:bodyPr/>
                    <a:lstStyle/>
                    <a:p>
                      <a:endParaRPr lang="es-CO"/>
                    </a:p>
                  </a:txBody>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dirty="0">
                          <a:effectLst/>
                        </a:rPr>
                        <a:t>9,4</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3077708763"/>
                  </a:ext>
                </a:extLst>
              </a:tr>
              <a:tr h="398644">
                <a:tc>
                  <a:txBody>
                    <a:bodyPr/>
                    <a:lstStyle/>
                    <a:p>
                      <a:pPr algn="l" fontAlgn="ctr"/>
                      <a:r>
                        <a:rPr lang="es-CO" sz="900" b="1" u="none" strike="noStrike" dirty="0" smtClean="0">
                          <a:effectLst/>
                        </a:rPr>
                        <a:t>Cierre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dirty="0">
                          <a:effectLst/>
                        </a:rPr>
                        <a:t>0,9</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dirty="0" smtClean="0">
                          <a:effectLst/>
                        </a:rPr>
                        <a:t>0,8</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dirty="0">
                          <a:effectLst/>
                        </a:rPr>
                        <a:t>1,0</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311725480"/>
                  </a:ext>
                </a:extLst>
              </a:tr>
              <a:tr h="398644">
                <a:tc>
                  <a:txBody>
                    <a:bodyPr/>
                    <a:lstStyle/>
                    <a:p>
                      <a:pPr algn="l" fontAlgn="ctr"/>
                      <a:r>
                        <a:rPr lang="es-CO" sz="900" b="1" u="none" strike="noStrike" dirty="0" smtClean="0">
                          <a:effectLst/>
                        </a:rPr>
                        <a:t>Apertura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0,4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487181508"/>
                  </a:ext>
                </a:extLst>
              </a:tr>
              <a:tr h="398644">
                <a:tc>
                  <a:txBody>
                    <a:bodyPr/>
                    <a:lstStyle/>
                    <a:p>
                      <a:pPr algn="l" fontAlgn="ctr"/>
                      <a:r>
                        <a:rPr lang="es-CO" sz="900" b="1" u="none" strike="noStrike" dirty="0" smtClean="0">
                          <a:effectLst/>
                        </a:rPr>
                        <a:t>Cierre (ms)</a:t>
                      </a:r>
                      <a:r>
                        <a:rPr lang="es-CO" sz="900" b="1" u="none" strike="noStrike" baseline="0" dirty="0" smtClean="0">
                          <a:effectLst/>
                        </a:rPr>
                        <a:t> E</a:t>
                      </a:r>
                      <a:r>
                        <a:rPr lang="es-CO" sz="900" b="1" u="none" strike="noStrike" dirty="0" smtClean="0">
                          <a:effectLst/>
                        </a:rPr>
                        <a:t>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a:effectLst/>
                        </a:rPr>
                        <a:t>0,2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88071538"/>
                  </a:ext>
                </a:extLst>
              </a:tr>
              <a:tr h="398644">
                <a:tc>
                  <a:txBody>
                    <a:bodyPr/>
                    <a:lstStyle/>
                    <a:p>
                      <a:pPr algn="l" fontAlgn="ctr"/>
                      <a:r>
                        <a:rPr lang="es-CO" sz="900" b="1" u="none" strike="noStrike" dirty="0" smtClean="0">
                          <a:effectLst/>
                        </a:rPr>
                        <a:t>Apertura (ms) Entre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dirty="0">
                          <a:effectLst/>
                        </a:rPr>
                        <a:t>0,2</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73128587"/>
                  </a:ext>
                </a:extLst>
              </a:tr>
            </a:tbl>
          </a:graphicData>
        </a:graphic>
      </p:graphicFrame>
      <p:sp>
        <p:nvSpPr>
          <p:cNvPr id="2" name="Elipse 1"/>
          <p:cNvSpPr/>
          <p:nvPr/>
        </p:nvSpPr>
        <p:spPr bwMode="auto">
          <a:xfrm>
            <a:off x="2861188" y="1817285"/>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8" name="Elipse 7"/>
          <p:cNvSpPr/>
          <p:nvPr/>
        </p:nvSpPr>
        <p:spPr bwMode="auto">
          <a:xfrm>
            <a:off x="1941870" y="1832033"/>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0" name="Elipse 9"/>
          <p:cNvSpPr/>
          <p:nvPr/>
        </p:nvSpPr>
        <p:spPr bwMode="auto">
          <a:xfrm>
            <a:off x="3780504" y="1822203"/>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1" name="Elipse 10"/>
          <p:cNvSpPr/>
          <p:nvPr/>
        </p:nvSpPr>
        <p:spPr bwMode="auto">
          <a:xfrm>
            <a:off x="5004618" y="1817286"/>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2" name="Elipse 11"/>
          <p:cNvSpPr/>
          <p:nvPr/>
        </p:nvSpPr>
        <p:spPr bwMode="auto">
          <a:xfrm>
            <a:off x="6550736" y="1822205"/>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3" name="Elipse 12"/>
          <p:cNvSpPr/>
          <p:nvPr/>
        </p:nvSpPr>
        <p:spPr bwMode="auto">
          <a:xfrm>
            <a:off x="7160336" y="1819749"/>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4" name="Conector recto de flecha 3"/>
          <p:cNvCxnSpPr>
            <a:stCxn id="12" idx="4"/>
          </p:cNvCxnSpPr>
          <p:nvPr/>
        </p:nvCxnSpPr>
        <p:spPr bwMode="auto">
          <a:xfrm>
            <a:off x="6698220" y="2147969"/>
            <a:ext cx="639103" cy="821375"/>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Conector recto de flecha 14"/>
          <p:cNvCxnSpPr>
            <a:stCxn id="13" idx="5"/>
          </p:cNvCxnSpPr>
          <p:nvPr/>
        </p:nvCxnSpPr>
        <p:spPr bwMode="auto">
          <a:xfrm>
            <a:off x="7412106" y="2097806"/>
            <a:ext cx="175939" cy="871538"/>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Conector recto de flecha 17"/>
          <p:cNvCxnSpPr>
            <a:stCxn id="10" idx="4"/>
          </p:cNvCxnSpPr>
          <p:nvPr/>
        </p:nvCxnSpPr>
        <p:spPr bwMode="auto">
          <a:xfrm>
            <a:off x="3927988" y="2147967"/>
            <a:ext cx="872612" cy="821377"/>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ector recto de flecha 19"/>
          <p:cNvCxnSpPr>
            <a:stCxn id="11" idx="4"/>
          </p:cNvCxnSpPr>
          <p:nvPr/>
        </p:nvCxnSpPr>
        <p:spPr bwMode="auto">
          <a:xfrm flipH="1">
            <a:off x="5088194" y="2143050"/>
            <a:ext cx="63908" cy="826294"/>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Conector recto de flecha 21"/>
          <p:cNvCxnSpPr>
            <a:stCxn id="8" idx="4"/>
          </p:cNvCxnSpPr>
          <p:nvPr/>
        </p:nvCxnSpPr>
        <p:spPr bwMode="auto">
          <a:xfrm>
            <a:off x="2089354" y="2157797"/>
            <a:ext cx="373627" cy="811547"/>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Conector recto de flecha 23"/>
          <p:cNvCxnSpPr>
            <a:stCxn id="2" idx="4"/>
          </p:cNvCxnSpPr>
          <p:nvPr/>
        </p:nvCxnSpPr>
        <p:spPr bwMode="auto">
          <a:xfrm flipH="1">
            <a:off x="2669458" y="2143049"/>
            <a:ext cx="339214" cy="826295"/>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Rectángulo redondeado 24"/>
          <p:cNvSpPr/>
          <p:nvPr/>
        </p:nvSpPr>
        <p:spPr bwMode="auto">
          <a:xfrm>
            <a:off x="7182463" y="2971802"/>
            <a:ext cx="582561" cy="228600"/>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26" name="Rectángulo redondeado 25"/>
          <p:cNvSpPr/>
          <p:nvPr/>
        </p:nvSpPr>
        <p:spPr bwMode="auto">
          <a:xfrm>
            <a:off x="4724397" y="2969344"/>
            <a:ext cx="582561" cy="228600"/>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27" name="Rectángulo redondeado 26"/>
          <p:cNvSpPr/>
          <p:nvPr/>
        </p:nvSpPr>
        <p:spPr bwMode="auto">
          <a:xfrm>
            <a:off x="2288451" y="2974264"/>
            <a:ext cx="582561" cy="228600"/>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430842968"/>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sp>
        <p:nvSpPr>
          <p:cNvPr id="5"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984977"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8 cámaras de interrupción/fase</a:t>
            </a:r>
            <a:endParaRPr lang="nl-NL" altLang="sv-SE" kern="0" dirty="0"/>
          </a:p>
        </p:txBody>
      </p:sp>
      <p:graphicFrame>
        <p:nvGraphicFramePr>
          <p:cNvPr id="7" name="Tabla 6"/>
          <p:cNvGraphicFramePr>
            <a:graphicFrameLocks noGrp="1"/>
          </p:cNvGraphicFramePr>
          <p:nvPr>
            <p:extLst>
              <p:ext uri="{D42A27DB-BD31-4B8C-83A1-F6EECF244321}">
                <p14:modId xmlns:p14="http://schemas.microsoft.com/office/powerpoint/2010/main" val="1600165523"/>
              </p:ext>
            </p:extLst>
          </p:nvPr>
        </p:nvGraphicFramePr>
        <p:xfrm>
          <a:off x="452285" y="1493680"/>
          <a:ext cx="8249262" cy="2989830"/>
        </p:xfrm>
        <a:graphic>
          <a:graphicData uri="http://schemas.openxmlformats.org/drawingml/2006/table">
            <a:tbl>
              <a:tblPr>
                <a:tableStyleId>{5C22544A-7EE6-4342-B048-85BDC9FD1C3A}</a:tableStyleId>
              </a:tblPr>
              <a:tblGrid>
                <a:gridCol w="874319">
                  <a:extLst>
                    <a:ext uri="{9D8B030D-6E8A-4147-A177-3AD203B41FA5}">
                      <a16:colId xmlns:a16="http://schemas.microsoft.com/office/drawing/2014/main" val="1767078545"/>
                    </a:ext>
                  </a:extLst>
                </a:gridCol>
                <a:gridCol w="306778">
                  <a:extLst>
                    <a:ext uri="{9D8B030D-6E8A-4147-A177-3AD203B41FA5}">
                      <a16:colId xmlns:a16="http://schemas.microsoft.com/office/drawing/2014/main" val="661742672"/>
                    </a:ext>
                  </a:extLst>
                </a:gridCol>
                <a:gridCol w="306778">
                  <a:extLst>
                    <a:ext uri="{9D8B030D-6E8A-4147-A177-3AD203B41FA5}">
                      <a16:colId xmlns:a16="http://schemas.microsoft.com/office/drawing/2014/main" val="1386194222"/>
                    </a:ext>
                  </a:extLst>
                </a:gridCol>
                <a:gridCol w="306778">
                  <a:extLst>
                    <a:ext uri="{9D8B030D-6E8A-4147-A177-3AD203B41FA5}">
                      <a16:colId xmlns:a16="http://schemas.microsoft.com/office/drawing/2014/main" val="1996312839"/>
                    </a:ext>
                  </a:extLst>
                </a:gridCol>
                <a:gridCol w="306778">
                  <a:extLst>
                    <a:ext uri="{9D8B030D-6E8A-4147-A177-3AD203B41FA5}">
                      <a16:colId xmlns:a16="http://schemas.microsoft.com/office/drawing/2014/main" val="886472884"/>
                    </a:ext>
                  </a:extLst>
                </a:gridCol>
                <a:gridCol w="306778">
                  <a:extLst>
                    <a:ext uri="{9D8B030D-6E8A-4147-A177-3AD203B41FA5}">
                      <a16:colId xmlns:a16="http://schemas.microsoft.com/office/drawing/2014/main" val="3662696921"/>
                    </a:ext>
                  </a:extLst>
                </a:gridCol>
                <a:gridCol w="306778">
                  <a:extLst>
                    <a:ext uri="{9D8B030D-6E8A-4147-A177-3AD203B41FA5}">
                      <a16:colId xmlns:a16="http://schemas.microsoft.com/office/drawing/2014/main" val="416411629"/>
                    </a:ext>
                  </a:extLst>
                </a:gridCol>
                <a:gridCol w="306778">
                  <a:extLst>
                    <a:ext uri="{9D8B030D-6E8A-4147-A177-3AD203B41FA5}">
                      <a16:colId xmlns:a16="http://schemas.microsoft.com/office/drawing/2014/main" val="3703168386"/>
                    </a:ext>
                  </a:extLst>
                </a:gridCol>
                <a:gridCol w="306778">
                  <a:extLst>
                    <a:ext uri="{9D8B030D-6E8A-4147-A177-3AD203B41FA5}">
                      <a16:colId xmlns:a16="http://schemas.microsoft.com/office/drawing/2014/main" val="2059720482"/>
                    </a:ext>
                  </a:extLst>
                </a:gridCol>
                <a:gridCol w="306778">
                  <a:extLst>
                    <a:ext uri="{9D8B030D-6E8A-4147-A177-3AD203B41FA5}">
                      <a16:colId xmlns:a16="http://schemas.microsoft.com/office/drawing/2014/main" val="1922028027"/>
                    </a:ext>
                  </a:extLst>
                </a:gridCol>
                <a:gridCol w="306778">
                  <a:extLst>
                    <a:ext uri="{9D8B030D-6E8A-4147-A177-3AD203B41FA5}">
                      <a16:colId xmlns:a16="http://schemas.microsoft.com/office/drawing/2014/main" val="2545121305"/>
                    </a:ext>
                  </a:extLst>
                </a:gridCol>
                <a:gridCol w="306778">
                  <a:extLst>
                    <a:ext uri="{9D8B030D-6E8A-4147-A177-3AD203B41FA5}">
                      <a16:colId xmlns:a16="http://schemas.microsoft.com/office/drawing/2014/main" val="2153436146"/>
                    </a:ext>
                  </a:extLst>
                </a:gridCol>
                <a:gridCol w="306778">
                  <a:extLst>
                    <a:ext uri="{9D8B030D-6E8A-4147-A177-3AD203B41FA5}">
                      <a16:colId xmlns:a16="http://schemas.microsoft.com/office/drawing/2014/main" val="3000627353"/>
                    </a:ext>
                  </a:extLst>
                </a:gridCol>
                <a:gridCol w="306778">
                  <a:extLst>
                    <a:ext uri="{9D8B030D-6E8A-4147-A177-3AD203B41FA5}">
                      <a16:colId xmlns:a16="http://schemas.microsoft.com/office/drawing/2014/main" val="725727062"/>
                    </a:ext>
                  </a:extLst>
                </a:gridCol>
                <a:gridCol w="306778">
                  <a:extLst>
                    <a:ext uri="{9D8B030D-6E8A-4147-A177-3AD203B41FA5}">
                      <a16:colId xmlns:a16="http://schemas.microsoft.com/office/drawing/2014/main" val="4181152836"/>
                    </a:ext>
                  </a:extLst>
                </a:gridCol>
                <a:gridCol w="306778">
                  <a:extLst>
                    <a:ext uri="{9D8B030D-6E8A-4147-A177-3AD203B41FA5}">
                      <a16:colId xmlns:a16="http://schemas.microsoft.com/office/drawing/2014/main" val="1390830421"/>
                    </a:ext>
                  </a:extLst>
                </a:gridCol>
                <a:gridCol w="306778">
                  <a:extLst>
                    <a:ext uri="{9D8B030D-6E8A-4147-A177-3AD203B41FA5}">
                      <a16:colId xmlns:a16="http://schemas.microsoft.com/office/drawing/2014/main" val="707878429"/>
                    </a:ext>
                  </a:extLst>
                </a:gridCol>
                <a:gridCol w="306778">
                  <a:extLst>
                    <a:ext uri="{9D8B030D-6E8A-4147-A177-3AD203B41FA5}">
                      <a16:colId xmlns:a16="http://schemas.microsoft.com/office/drawing/2014/main" val="356744664"/>
                    </a:ext>
                  </a:extLst>
                </a:gridCol>
                <a:gridCol w="306778">
                  <a:extLst>
                    <a:ext uri="{9D8B030D-6E8A-4147-A177-3AD203B41FA5}">
                      <a16:colId xmlns:a16="http://schemas.microsoft.com/office/drawing/2014/main" val="2458893871"/>
                    </a:ext>
                  </a:extLst>
                </a:gridCol>
                <a:gridCol w="306778">
                  <a:extLst>
                    <a:ext uri="{9D8B030D-6E8A-4147-A177-3AD203B41FA5}">
                      <a16:colId xmlns:a16="http://schemas.microsoft.com/office/drawing/2014/main" val="1173124101"/>
                    </a:ext>
                  </a:extLst>
                </a:gridCol>
                <a:gridCol w="306778">
                  <a:extLst>
                    <a:ext uri="{9D8B030D-6E8A-4147-A177-3AD203B41FA5}">
                      <a16:colId xmlns:a16="http://schemas.microsoft.com/office/drawing/2014/main" val="1759679443"/>
                    </a:ext>
                  </a:extLst>
                </a:gridCol>
                <a:gridCol w="306778">
                  <a:extLst>
                    <a:ext uri="{9D8B030D-6E8A-4147-A177-3AD203B41FA5}">
                      <a16:colId xmlns:a16="http://schemas.microsoft.com/office/drawing/2014/main" val="160576393"/>
                    </a:ext>
                  </a:extLst>
                </a:gridCol>
                <a:gridCol w="306778">
                  <a:extLst>
                    <a:ext uri="{9D8B030D-6E8A-4147-A177-3AD203B41FA5}">
                      <a16:colId xmlns:a16="http://schemas.microsoft.com/office/drawing/2014/main" val="3954679146"/>
                    </a:ext>
                  </a:extLst>
                </a:gridCol>
                <a:gridCol w="306778">
                  <a:extLst>
                    <a:ext uri="{9D8B030D-6E8A-4147-A177-3AD203B41FA5}">
                      <a16:colId xmlns:a16="http://schemas.microsoft.com/office/drawing/2014/main" val="849670868"/>
                    </a:ext>
                  </a:extLst>
                </a:gridCol>
                <a:gridCol w="319049">
                  <a:extLst>
                    <a:ext uri="{9D8B030D-6E8A-4147-A177-3AD203B41FA5}">
                      <a16:colId xmlns:a16="http://schemas.microsoft.com/office/drawing/2014/main" val="1923928475"/>
                    </a:ext>
                  </a:extLst>
                </a:gridCol>
              </a:tblGrid>
              <a:tr h="199322">
                <a:tc>
                  <a:txBody>
                    <a:bodyPr/>
                    <a:lstStyle/>
                    <a:p>
                      <a:pPr algn="l" fontAlgn="ctr"/>
                      <a:r>
                        <a:rPr lang="es-CO" sz="900" b="1" u="none" strike="noStrike" dirty="0">
                          <a:effectLst/>
                        </a:rPr>
                        <a:t>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A</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B</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C</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739410745"/>
                  </a:ext>
                </a:extLst>
              </a:tr>
              <a:tr h="199322">
                <a:tc>
                  <a:txBody>
                    <a:bodyPr/>
                    <a:lstStyle/>
                    <a:p>
                      <a:pPr algn="l" fontAlgn="ctr"/>
                      <a:r>
                        <a:rPr lang="es-CO" sz="900" b="1" u="none" strike="noStrike" dirty="0" smtClean="0">
                          <a:effectLst/>
                        </a:rPr>
                        <a:t>Cámara</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869659464"/>
                  </a:ext>
                </a:extLst>
              </a:tr>
              <a:tr h="199322">
                <a:tc>
                  <a:txBody>
                    <a:bodyPr/>
                    <a:lstStyle/>
                    <a:p>
                      <a:pPr algn="l" fontAlgn="ctr"/>
                      <a:r>
                        <a:rPr lang="es-CO" sz="900" b="1" u="none" strike="noStrike" dirty="0" smtClean="0">
                          <a:effectLst/>
                        </a:rPr>
                        <a:t>Cierre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553608122"/>
                  </a:ext>
                </a:extLst>
              </a:tr>
              <a:tr h="199322">
                <a:tc>
                  <a:txBody>
                    <a:bodyPr/>
                    <a:lstStyle/>
                    <a:p>
                      <a:pPr algn="l" fontAlgn="ctr"/>
                      <a:r>
                        <a:rPr lang="es-CO" sz="900" b="1" u="none" strike="noStrike" dirty="0" smtClean="0">
                          <a:effectLst/>
                        </a:rPr>
                        <a:t>Apertura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170020217"/>
                  </a:ext>
                </a:extLst>
              </a:tr>
              <a:tr h="199322">
                <a:tc>
                  <a:txBody>
                    <a:bodyPr/>
                    <a:lstStyle/>
                    <a:p>
                      <a:pPr algn="l" fontAlgn="ctr"/>
                      <a:r>
                        <a:rPr lang="es-CO" sz="900" b="1" u="none" strike="noStrike" dirty="0" smtClean="0">
                          <a:effectLst/>
                        </a:rPr>
                        <a:t>C-O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31,2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017788651"/>
                  </a:ext>
                </a:extLst>
              </a:tr>
              <a:tr h="199322">
                <a:tc rowSpan="2">
                  <a:txBody>
                    <a:bodyPr/>
                    <a:lstStyle/>
                    <a:p>
                      <a:pPr algn="l" fontAlgn="ctr"/>
                      <a:r>
                        <a:rPr lang="es-CO" sz="900" b="1" u="none" strike="noStrike" dirty="0" smtClean="0">
                          <a:effectLst/>
                        </a:rPr>
                        <a:t>PIR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1033049667"/>
                  </a:ext>
                </a:extLst>
              </a:tr>
              <a:tr h="199322">
                <a:tc vMerge="1">
                  <a:txBody>
                    <a:bodyPr/>
                    <a:lstStyle/>
                    <a:p>
                      <a:endParaRPr lang="es-CO"/>
                    </a:p>
                  </a:txBody>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dirty="0">
                          <a:effectLst/>
                        </a:rPr>
                        <a:t>9,4</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3077708763"/>
                  </a:ext>
                </a:extLst>
              </a:tr>
              <a:tr h="398644">
                <a:tc>
                  <a:txBody>
                    <a:bodyPr/>
                    <a:lstStyle/>
                    <a:p>
                      <a:pPr algn="l" fontAlgn="ctr"/>
                      <a:r>
                        <a:rPr lang="es-CO" sz="900" b="1" u="none" strike="noStrike" dirty="0" smtClean="0">
                          <a:effectLst/>
                        </a:rPr>
                        <a:t>Cierre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dirty="0">
                          <a:effectLst/>
                        </a:rPr>
                        <a:t>0,9</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dirty="0">
                          <a:effectLst/>
                        </a:rPr>
                        <a:t>1,0</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311725480"/>
                  </a:ext>
                </a:extLst>
              </a:tr>
              <a:tr h="398644">
                <a:tc>
                  <a:txBody>
                    <a:bodyPr/>
                    <a:lstStyle/>
                    <a:p>
                      <a:pPr algn="l" fontAlgn="ctr"/>
                      <a:r>
                        <a:rPr lang="es-CO" sz="900" b="1" u="none" strike="noStrike" dirty="0" smtClean="0">
                          <a:effectLst/>
                        </a:rPr>
                        <a:t>Apertura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0,4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dirty="0">
                          <a:effectLst/>
                        </a:rPr>
                        <a:t>0,4</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dirty="0">
                          <a:effectLst/>
                        </a:rPr>
                        <a:t>0,6</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487181508"/>
                  </a:ext>
                </a:extLst>
              </a:tr>
              <a:tr h="398644">
                <a:tc>
                  <a:txBody>
                    <a:bodyPr/>
                    <a:lstStyle/>
                    <a:p>
                      <a:pPr algn="l" fontAlgn="ctr"/>
                      <a:r>
                        <a:rPr lang="es-CO" sz="900" b="1" u="none" strike="noStrike" dirty="0" smtClean="0">
                          <a:effectLst/>
                        </a:rPr>
                        <a:t>Cierre (ms)</a:t>
                      </a:r>
                      <a:r>
                        <a:rPr lang="es-CO" sz="900" b="1" u="none" strike="noStrike" baseline="0" dirty="0" smtClean="0">
                          <a:effectLst/>
                        </a:rPr>
                        <a:t> E</a:t>
                      </a:r>
                      <a:r>
                        <a:rPr lang="es-CO" sz="900" b="1" u="none" strike="noStrike" dirty="0" smtClean="0">
                          <a:effectLst/>
                        </a:rPr>
                        <a:t>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a:effectLst/>
                        </a:rPr>
                        <a:t>0,2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88071538"/>
                  </a:ext>
                </a:extLst>
              </a:tr>
              <a:tr h="398644">
                <a:tc>
                  <a:txBody>
                    <a:bodyPr/>
                    <a:lstStyle/>
                    <a:p>
                      <a:pPr algn="l" fontAlgn="ctr"/>
                      <a:r>
                        <a:rPr lang="es-CO" sz="900" b="1" u="none" strike="noStrike" dirty="0" smtClean="0">
                          <a:effectLst/>
                        </a:rPr>
                        <a:t>Apertura (ms) Entre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dirty="0">
                          <a:effectLst/>
                        </a:rPr>
                        <a:t>0,2</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73128587"/>
                  </a:ext>
                </a:extLst>
              </a:tr>
            </a:tbl>
          </a:graphicData>
        </a:graphic>
      </p:graphicFrame>
      <p:sp>
        <p:nvSpPr>
          <p:cNvPr id="8" name="Elipse 7"/>
          <p:cNvSpPr/>
          <p:nvPr/>
        </p:nvSpPr>
        <p:spPr bwMode="auto">
          <a:xfrm>
            <a:off x="1941870" y="2031131"/>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0" name="Elipse 9"/>
          <p:cNvSpPr/>
          <p:nvPr/>
        </p:nvSpPr>
        <p:spPr bwMode="auto">
          <a:xfrm>
            <a:off x="2256501" y="2028674"/>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1" name="Elipse 10"/>
          <p:cNvSpPr/>
          <p:nvPr/>
        </p:nvSpPr>
        <p:spPr bwMode="auto">
          <a:xfrm>
            <a:off x="3780506" y="2026216"/>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2" name="Elipse 11"/>
          <p:cNvSpPr/>
          <p:nvPr/>
        </p:nvSpPr>
        <p:spPr bwMode="auto">
          <a:xfrm>
            <a:off x="5931308" y="2031133"/>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3" name="Elipse 12"/>
          <p:cNvSpPr/>
          <p:nvPr/>
        </p:nvSpPr>
        <p:spPr bwMode="auto">
          <a:xfrm>
            <a:off x="6548281" y="2028676"/>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4" name="Elipse 13"/>
          <p:cNvSpPr/>
          <p:nvPr/>
        </p:nvSpPr>
        <p:spPr bwMode="auto">
          <a:xfrm>
            <a:off x="7769936" y="2026220"/>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2" name="Rectángulo redondeado 1"/>
          <p:cNvSpPr/>
          <p:nvPr/>
        </p:nvSpPr>
        <p:spPr bwMode="auto">
          <a:xfrm>
            <a:off x="7182463" y="3362632"/>
            <a:ext cx="582561" cy="228600"/>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5" name="Rectángulo redondeado 14"/>
          <p:cNvSpPr/>
          <p:nvPr/>
        </p:nvSpPr>
        <p:spPr bwMode="auto">
          <a:xfrm>
            <a:off x="4724398" y="3352800"/>
            <a:ext cx="582561" cy="228600"/>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6" name="Rectángulo redondeado 15"/>
          <p:cNvSpPr/>
          <p:nvPr/>
        </p:nvSpPr>
        <p:spPr bwMode="auto">
          <a:xfrm>
            <a:off x="2258957" y="3357718"/>
            <a:ext cx="582561" cy="228600"/>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4" name="Conector recto de flecha 3"/>
          <p:cNvCxnSpPr>
            <a:stCxn id="14" idx="4"/>
          </p:cNvCxnSpPr>
          <p:nvPr/>
        </p:nvCxnSpPr>
        <p:spPr bwMode="auto">
          <a:xfrm flipH="1">
            <a:off x="7676535" y="2351984"/>
            <a:ext cx="240885" cy="1010648"/>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Conector recto de flecha 17"/>
          <p:cNvCxnSpPr/>
          <p:nvPr/>
        </p:nvCxnSpPr>
        <p:spPr bwMode="auto">
          <a:xfrm>
            <a:off x="6703142" y="2351980"/>
            <a:ext cx="641555" cy="1010652"/>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ector recto de flecha 19"/>
          <p:cNvCxnSpPr>
            <a:stCxn id="12" idx="4"/>
          </p:cNvCxnSpPr>
          <p:nvPr/>
        </p:nvCxnSpPr>
        <p:spPr bwMode="auto">
          <a:xfrm flipH="1">
            <a:off x="5176684" y="2356897"/>
            <a:ext cx="902108" cy="995903"/>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Conector recto de flecha 21"/>
          <p:cNvCxnSpPr>
            <a:stCxn id="11" idx="4"/>
          </p:cNvCxnSpPr>
          <p:nvPr/>
        </p:nvCxnSpPr>
        <p:spPr bwMode="auto">
          <a:xfrm>
            <a:off x="3927990" y="2351980"/>
            <a:ext cx="916855" cy="1000820"/>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Conector recto de flecha 23"/>
          <p:cNvCxnSpPr>
            <a:stCxn id="10" idx="4"/>
          </p:cNvCxnSpPr>
          <p:nvPr/>
        </p:nvCxnSpPr>
        <p:spPr bwMode="auto">
          <a:xfrm>
            <a:off x="2403985" y="2354438"/>
            <a:ext cx="272847" cy="1008194"/>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Conector recto de flecha 25"/>
          <p:cNvCxnSpPr/>
          <p:nvPr/>
        </p:nvCxnSpPr>
        <p:spPr bwMode="auto">
          <a:xfrm>
            <a:off x="2079523" y="2351980"/>
            <a:ext cx="317090" cy="1010652"/>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097438383"/>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sp>
        <p:nvSpPr>
          <p:cNvPr id="5"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984977"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8 cámaras de interrupción/fase</a:t>
            </a:r>
            <a:endParaRPr lang="nl-NL" altLang="sv-SE" kern="0" dirty="0"/>
          </a:p>
        </p:txBody>
      </p:sp>
      <p:graphicFrame>
        <p:nvGraphicFramePr>
          <p:cNvPr id="7" name="Tabla 6"/>
          <p:cNvGraphicFramePr>
            <a:graphicFrameLocks noGrp="1"/>
          </p:cNvGraphicFramePr>
          <p:nvPr>
            <p:extLst>
              <p:ext uri="{D42A27DB-BD31-4B8C-83A1-F6EECF244321}">
                <p14:modId xmlns:p14="http://schemas.microsoft.com/office/powerpoint/2010/main" val="1908289101"/>
              </p:ext>
            </p:extLst>
          </p:nvPr>
        </p:nvGraphicFramePr>
        <p:xfrm>
          <a:off x="452285" y="1493680"/>
          <a:ext cx="8249262" cy="2989830"/>
        </p:xfrm>
        <a:graphic>
          <a:graphicData uri="http://schemas.openxmlformats.org/drawingml/2006/table">
            <a:tbl>
              <a:tblPr>
                <a:tableStyleId>{5C22544A-7EE6-4342-B048-85BDC9FD1C3A}</a:tableStyleId>
              </a:tblPr>
              <a:tblGrid>
                <a:gridCol w="874319">
                  <a:extLst>
                    <a:ext uri="{9D8B030D-6E8A-4147-A177-3AD203B41FA5}">
                      <a16:colId xmlns:a16="http://schemas.microsoft.com/office/drawing/2014/main" val="1767078545"/>
                    </a:ext>
                  </a:extLst>
                </a:gridCol>
                <a:gridCol w="306778">
                  <a:extLst>
                    <a:ext uri="{9D8B030D-6E8A-4147-A177-3AD203B41FA5}">
                      <a16:colId xmlns:a16="http://schemas.microsoft.com/office/drawing/2014/main" val="661742672"/>
                    </a:ext>
                  </a:extLst>
                </a:gridCol>
                <a:gridCol w="306778">
                  <a:extLst>
                    <a:ext uri="{9D8B030D-6E8A-4147-A177-3AD203B41FA5}">
                      <a16:colId xmlns:a16="http://schemas.microsoft.com/office/drawing/2014/main" val="1386194222"/>
                    </a:ext>
                  </a:extLst>
                </a:gridCol>
                <a:gridCol w="306778">
                  <a:extLst>
                    <a:ext uri="{9D8B030D-6E8A-4147-A177-3AD203B41FA5}">
                      <a16:colId xmlns:a16="http://schemas.microsoft.com/office/drawing/2014/main" val="1996312839"/>
                    </a:ext>
                  </a:extLst>
                </a:gridCol>
                <a:gridCol w="306778">
                  <a:extLst>
                    <a:ext uri="{9D8B030D-6E8A-4147-A177-3AD203B41FA5}">
                      <a16:colId xmlns:a16="http://schemas.microsoft.com/office/drawing/2014/main" val="886472884"/>
                    </a:ext>
                  </a:extLst>
                </a:gridCol>
                <a:gridCol w="306778">
                  <a:extLst>
                    <a:ext uri="{9D8B030D-6E8A-4147-A177-3AD203B41FA5}">
                      <a16:colId xmlns:a16="http://schemas.microsoft.com/office/drawing/2014/main" val="3662696921"/>
                    </a:ext>
                  </a:extLst>
                </a:gridCol>
                <a:gridCol w="306778">
                  <a:extLst>
                    <a:ext uri="{9D8B030D-6E8A-4147-A177-3AD203B41FA5}">
                      <a16:colId xmlns:a16="http://schemas.microsoft.com/office/drawing/2014/main" val="416411629"/>
                    </a:ext>
                  </a:extLst>
                </a:gridCol>
                <a:gridCol w="306778">
                  <a:extLst>
                    <a:ext uri="{9D8B030D-6E8A-4147-A177-3AD203B41FA5}">
                      <a16:colId xmlns:a16="http://schemas.microsoft.com/office/drawing/2014/main" val="3703168386"/>
                    </a:ext>
                  </a:extLst>
                </a:gridCol>
                <a:gridCol w="306778">
                  <a:extLst>
                    <a:ext uri="{9D8B030D-6E8A-4147-A177-3AD203B41FA5}">
                      <a16:colId xmlns:a16="http://schemas.microsoft.com/office/drawing/2014/main" val="2059720482"/>
                    </a:ext>
                  </a:extLst>
                </a:gridCol>
                <a:gridCol w="306778">
                  <a:extLst>
                    <a:ext uri="{9D8B030D-6E8A-4147-A177-3AD203B41FA5}">
                      <a16:colId xmlns:a16="http://schemas.microsoft.com/office/drawing/2014/main" val="1922028027"/>
                    </a:ext>
                  </a:extLst>
                </a:gridCol>
                <a:gridCol w="306778">
                  <a:extLst>
                    <a:ext uri="{9D8B030D-6E8A-4147-A177-3AD203B41FA5}">
                      <a16:colId xmlns:a16="http://schemas.microsoft.com/office/drawing/2014/main" val="2545121305"/>
                    </a:ext>
                  </a:extLst>
                </a:gridCol>
                <a:gridCol w="306778">
                  <a:extLst>
                    <a:ext uri="{9D8B030D-6E8A-4147-A177-3AD203B41FA5}">
                      <a16:colId xmlns:a16="http://schemas.microsoft.com/office/drawing/2014/main" val="2153436146"/>
                    </a:ext>
                  </a:extLst>
                </a:gridCol>
                <a:gridCol w="306778">
                  <a:extLst>
                    <a:ext uri="{9D8B030D-6E8A-4147-A177-3AD203B41FA5}">
                      <a16:colId xmlns:a16="http://schemas.microsoft.com/office/drawing/2014/main" val="3000627353"/>
                    </a:ext>
                  </a:extLst>
                </a:gridCol>
                <a:gridCol w="306778">
                  <a:extLst>
                    <a:ext uri="{9D8B030D-6E8A-4147-A177-3AD203B41FA5}">
                      <a16:colId xmlns:a16="http://schemas.microsoft.com/office/drawing/2014/main" val="725727062"/>
                    </a:ext>
                  </a:extLst>
                </a:gridCol>
                <a:gridCol w="306778">
                  <a:extLst>
                    <a:ext uri="{9D8B030D-6E8A-4147-A177-3AD203B41FA5}">
                      <a16:colId xmlns:a16="http://schemas.microsoft.com/office/drawing/2014/main" val="4181152836"/>
                    </a:ext>
                  </a:extLst>
                </a:gridCol>
                <a:gridCol w="306778">
                  <a:extLst>
                    <a:ext uri="{9D8B030D-6E8A-4147-A177-3AD203B41FA5}">
                      <a16:colId xmlns:a16="http://schemas.microsoft.com/office/drawing/2014/main" val="1390830421"/>
                    </a:ext>
                  </a:extLst>
                </a:gridCol>
                <a:gridCol w="306778">
                  <a:extLst>
                    <a:ext uri="{9D8B030D-6E8A-4147-A177-3AD203B41FA5}">
                      <a16:colId xmlns:a16="http://schemas.microsoft.com/office/drawing/2014/main" val="707878429"/>
                    </a:ext>
                  </a:extLst>
                </a:gridCol>
                <a:gridCol w="306778">
                  <a:extLst>
                    <a:ext uri="{9D8B030D-6E8A-4147-A177-3AD203B41FA5}">
                      <a16:colId xmlns:a16="http://schemas.microsoft.com/office/drawing/2014/main" val="356744664"/>
                    </a:ext>
                  </a:extLst>
                </a:gridCol>
                <a:gridCol w="306778">
                  <a:extLst>
                    <a:ext uri="{9D8B030D-6E8A-4147-A177-3AD203B41FA5}">
                      <a16:colId xmlns:a16="http://schemas.microsoft.com/office/drawing/2014/main" val="2458893871"/>
                    </a:ext>
                  </a:extLst>
                </a:gridCol>
                <a:gridCol w="306778">
                  <a:extLst>
                    <a:ext uri="{9D8B030D-6E8A-4147-A177-3AD203B41FA5}">
                      <a16:colId xmlns:a16="http://schemas.microsoft.com/office/drawing/2014/main" val="1173124101"/>
                    </a:ext>
                  </a:extLst>
                </a:gridCol>
                <a:gridCol w="306778">
                  <a:extLst>
                    <a:ext uri="{9D8B030D-6E8A-4147-A177-3AD203B41FA5}">
                      <a16:colId xmlns:a16="http://schemas.microsoft.com/office/drawing/2014/main" val="1759679443"/>
                    </a:ext>
                  </a:extLst>
                </a:gridCol>
                <a:gridCol w="306778">
                  <a:extLst>
                    <a:ext uri="{9D8B030D-6E8A-4147-A177-3AD203B41FA5}">
                      <a16:colId xmlns:a16="http://schemas.microsoft.com/office/drawing/2014/main" val="160576393"/>
                    </a:ext>
                  </a:extLst>
                </a:gridCol>
                <a:gridCol w="306778">
                  <a:extLst>
                    <a:ext uri="{9D8B030D-6E8A-4147-A177-3AD203B41FA5}">
                      <a16:colId xmlns:a16="http://schemas.microsoft.com/office/drawing/2014/main" val="3954679146"/>
                    </a:ext>
                  </a:extLst>
                </a:gridCol>
                <a:gridCol w="306778">
                  <a:extLst>
                    <a:ext uri="{9D8B030D-6E8A-4147-A177-3AD203B41FA5}">
                      <a16:colId xmlns:a16="http://schemas.microsoft.com/office/drawing/2014/main" val="849670868"/>
                    </a:ext>
                  </a:extLst>
                </a:gridCol>
                <a:gridCol w="319049">
                  <a:extLst>
                    <a:ext uri="{9D8B030D-6E8A-4147-A177-3AD203B41FA5}">
                      <a16:colId xmlns:a16="http://schemas.microsoft.com/office/drawing/2014/main" val="1923928475"/>
                    </a:ext>
                  </a:extLst>
                </a:gridCol>
              </a:tblGrid>
              <a:tr h="199322">
                <a:tc>
                  <a:txBody>
                    <a:bodyPr/>
                    <a:lstStyle/>
                    <a:p>
                      <a:pPr algn="l" fontAlgn="ctr"/>
                      <a:r>
                        <a:rPr lang="es-CO" sz="900" b="1" u="none" strike="noStrike" dirty="0">
                          <a:effectLst/>
                        </a:rPr>
                        <a:t>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A</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B</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C</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739410745"/>
                  </a:ext>
                </a:extLst>
              </a:tr>
              <a:tr h="199322">
                <a:tc>
                  <a:txBody>
                    <a:bodyPr/>
                    <a:lstStyle/>
                    <a:p>
                      <a:pPr algn="l" fontAlgn="ctr"/>
                      <a:r>
                        <a:rPr lang="es-CO" sz="900" b="1" u="none" strike="noStrike" dirty="0" smtClean="0">
                          <a:effectLst/>
                        </a:rPr>
                        <a:t>Cámara</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869659464"/>
                  </a:ext>
                </a:extLst>
              </a:tr>
              <a:tr h="199322">
                <a:tc>
                  <a:txBody>
                    <a:bodyPr/>
                    <a:lstStyle/>
                    <a:p>
                      <a:pPr algn="l" fontAlgn="ctr"/>
                      <a:r>
                        <a:rPr lang="es-CO" sz="900" b="1" u="none" strike="noStrike" dirty="0" smtClean="0">
                          <a:effectLst/>
                        </a:rPr>
                        <a:t>Cierre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553608122"/>
                  </a:ext>
                </a:extLst>
              </a:tr>
              <a:tr h="199322">
                <a:tc>
                  <a:txBody>
                    <a:bodyPr/>
                    <a:lstStyle/>
                    <a:p>
                      <a:pPr algn="l" fontAlgn="ctr"/>
                      <a:r>
                        <a:rPr lang="es-CO" sz="900" b="1" u="none" strike="noStrike" dirty="0" smtClean="0">
                          <a:effectLst/>
                        </a:rPr>
                        <a:t>Apertura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170020217"/>
                  </a:ext>
                </a:extLst>
              </a:tr>
              <a:tr h="199322">
                <a:tc>
                  <a:txBody>
                    <a:bodyPr/>
                    <a:lstStyle/>
                    <a:p>
                      <a:pPr algn="l" fontAlgn="ctr"/>
                      <a:r>
                        <a:rPr lang="es-CO" sz="900" b="1" u="none" strike="noStrike" dirty="0" smtClean="0">
                          <a:effectLst/>
                        </a:rPr>
                        <a:t>C-O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31,2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017788651"/>
                  </a:ext>
                </a:extLst>
              </a:tr>
              <a:tr h="199322">
                <a:tc rowSpan="2">
                  <a:txBody>
                    <a:bodyPr/>
                    <a:lstStyle/>
                    <a:p>
                      <a:pPr algn="l" fontAlgn="ctr"/>
                      <a:r>
                        <a:rPr lang="es-CO" sz="900" b="1" u="none" strike="noStrike" dirty="0" smtClean="0">
                          <a:effectLst/>
                        </a:rPr>
                        <a:t>PIR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1033049667"/>
                  </a:ext>
                </a:extLst>
              </a:tr>
              <a:tr h="199322">
                <a:tc vMerge="1">
                  <a:txBody>
                    <a:bodyPr/>
                    <a:lstStyle/>
                    <a:p>
                      <a:endParaRPr lang="es-CO"/>
                    </a:p>
                  </a:txBody>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dirty="0">
                          <a:effectLst/>
                        </a:rPr>
                        <a:t>9,4</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3077708763"/>
                  </a:ext>
                </a:extLst>
              </a:tr>
              <a:tr h="398644">
                <a:tc>
                  <a:txBody>
                    <a:bodyPr/>
                    <a:lstStyle/>
                    <a:p>
                      <a:pPr algn="l" fontAlgn="ctr"/>
                      <a:r>
                        <a:rPr lang="es-CO" sz="900" b="1" u="none" strike="noStrike" dirty="0" smtClean="0">
                          <a:effectLst/>
                        </a:rPr>
                        <a:t>Cierre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1,0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311725480"/>
                  </a:ext>
                </a:extLst>
              </a:tr>
              <a:tr h="398644">
                <a:tc>
                  <a:txBody>
                    <a:bodyPr/>
                    <a:lstStyle/>
                    <a:p>
                      <a:pPr algn="l" fontAlgn="ctr"/>
                      <a:r>
                        <a:rPr lang="es-CO" sz="900" b="1" u="none" strike="noStrike" dirty="0" smtClean="0">
                          <a:effectLst/>
                        </a:rPr>
                        <a:t>Apertura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0,4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487181508"/>
                  </a:ext>
                </a:extLst>
              </a:tr>
              <a:tr h="398644">
                <a:tc>
                  <a:txBody>
                    <a:bodyPr/>
                    <a:lstStyle/>
                    <a:p>
                      <a:pPr algn="l" fontAlgn="ctr"/>
                      <a:r>
                        <a:rPr lang="es-CO" sz="900" b="1" u="none" strike="noStrike" dirty="0" smtClean="0">
                          <a:effectLst/>
                        </a:rPr>
                        <a:t>Cierre (ms)</a:t>
                      </a:r>
                      <a:r>
                        <a:rPr lang="es-CO" sz="900" b="1" u="none" strike="noStrike" baseline="0" dirty="0" smtClean="0">
                          <a:effectLst/>
                        </a:rPr>
                        <a:t> E</a:t>
                      </a:r>
                      <a:r>
                        <a:rPr lang="es-CO" sz="900" b="1" u="none" strike="noStrike" dirty="0" smtClean="0">
                          <a:effectLst/>
                        </a:rPr>
                        <a:t>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dirty="0">
                          <a:effectLst/>
                        </a:rPr>
                        <a:t>0,2</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88071538"/>
                  </a:ext>
                </a:extLst>
              </a:tr>
              <a:tr h="398644">
                <a:tc>
                  <a:txBody>
                    <a:bodyPr/>
                    <a:lstStyle/>
                    <a:p>
                      <a:pPr algn="l" fontAlgn="ctr"/>
                      <a:r>
                        <a:rPr lang="es-CO" sz="900" b="1" u="none" strike="noStrike" dirty="0" smtClean="0">
                          <a:effectLst/>
                        </a:rPr>
                        <a:t>Apertura (ms) Entre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dirty="0">
                          <a:effectLst/>
                        </a:rPr>
                        <a:t>0,2</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73128587"/>
                  </a:ext>
                </a:extLst>
              </a:tr>
            </a:tbl>
          </a:graphicData>
        </a:graphic>
      </p:graphicFrame>
      <p:sp>
        <p:nvSpPr>
          <p:cNvPr id="8" name="Elipse 7"/>
          <p:cNvSpPr/>
          <p:nvPr/>
        </p:nvSpPr>
        <p:spPr bwMode="auto">
          <a:xfrm>
            <a:off x="2863645" y="1817282"/>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0" name="Rectángulo redondeado 9"/>
          <p:cNvSpPr/>
          <p:nvPr/>
        </p:nvSpPr>
        <p:spPr bwMode="auto">
          <a:xfrm>
            <a:off x="4721938" y="3770673"/>
            <a:ext cx="582561" cy="228600"/>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1" name="Elipse 10"/>
          <p:cNvSpPr/>
          <p:nvPr/>
        </p:nvSpPr>
        <p:spPr bwMode="auto">
          <a:xfrm>
            <a:off x="5007076" y="1829574"/>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2" name="Elipse 11"/>
          <p:cNvSpPr/>
          <p:nvPr/>
        </p:nvSpPr>
        <p:spPr bwMode="auto">
          <a:xfrm>
            <a:off x="7157886" y="1819741"/>
            <a:ext cx="294967" cy="325764"/>
          </a:xfrm>
          <a:prstGeom prst="ellipse">
            <a:avLst/>
          </a:prstGeom>
          <a:noFill/>
          <a:ln w="25400" cap="flat" cmpd="sng" algn="ctr">
            <a:solidFill>
              <a:srgbClr val="FFFF00"/>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3" name="Conector recto de flecha 2"/>
          <p:cNvCxnSpPr>
            <a:stCxn id="11" idx="4"/>
          </p:cNvCxnSpPr>
          <p:nvPr/>
        </p:nvCxnSpPr>
        <p:spPr bwMode="auto">
          <a:xfrm flipH="1">
            <a:off x="5154559" y="2155338"/>
            <a:ext cx="1" cy="1615335"/>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ector recto de flecha 12"/>
          <p:cNvCxnSpPr>
            <a:stCxn id="8" idx="4"/>
            <a:endCxn id="10" idx="0"/>
          </p:cNvCxnSpPr>
          <p:nvPr/>
        </p:nvCxnSpPr>
        <p:spPr bwMode="auto">
          <a:xfrm>
            <a:off x="3011129" y="2143046"/>
            <a:ext cx="2002090" cy="1627627"/>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559272327"/>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Criterios</a:t>
            </a:r>
            <a:r>
              <a:rPr lang="en-GB" dirty="0"/>
              <a:t> de </a:t>
            </a:r>
            <a:r>
              <a:rPr lang="en-GB" dirty="0" err="1"/>
              <a:t>Simultaneidad</a:t>
            </a:r>
            <a:endParaRPr lang="en-GB" dirty="0"/>
          </a:p>
        </p:txBody>
      </p:sp>
      <p:sp>
        <p:nvSpPr>
          <p:cNvPr id="5" name="Rectangle 3">
            <a:extLst>
              <a:ext uri="{FF2B5EF4-FFF2-40B4-BE49-F238E27FC236}">
                <a16:creationId xmlns:a16="http://schemas.microsoft.com/office/drawing/2014/main" id="{18BF6EE6-9033-4C60-A35D-9C9B507B6D57}"/>
              </a:ext>
            </a:extLst>
          </p:cNvPr>
          <p:cNvSpPr txBox="1">
            <a:spLocks noChangeArrowheads="1"/>
          </p:cNvSpPr>
          <p:nvPr/>
        </p:nvSpPr>
        <p:spPr>
          <a:xfrm>
            <a:off x="927100" y="977660"/>
            <a:ext cx="5984977" cy="42583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smtClean="0"/>
              <a:t>Interruptor de 8 cámaras de interrupción/fase</a:t>
            </a:r>
            <a:endParaRPr lang="nl-NL" altLang="sv-SE" kern="0" dirty="0"/>
          </a:p>
        </p:txBody>
      </p:sp>
      <p:graphicFrame>
        <p:nvGraphicFramePr>
          <p:cNvPr id="7" name="Tabla 6"/>
          <p:cNvGraphicFramePr>
            <a:graphicFrameLocks noGrp="1"/>
          </p:cNvGraphicFramePr>
          <p:nvPr>
            <p:extLst>
              <p:ext uri="{D42A27DB-BD31-4B8C-83A1-F6EECF244321}">
                <p14:modId xmlns:p14="http://schemas.microsoft.com/office/powerpoint/2010/main" val="2439663571"/>
              </p:ext>
            </p:extLst>
          </p:nvPr>
        </p:nvGraphicFramePr>
        <p:xfrm>
          <a:off x="452285" y="1493680"/>
          <a:ext cx="8249262" cy="2989830"/>
        </p:xfrm>
        <a:graphic>
          <a:graphicData uri="http://schemas.openxmlformats.org/drawingml/2006/table">
            <a:tbl>
              <a:tblPr>
                <a:tableStyleId>{5C22544A-7EE6-4342-B048-85BDC9FD1C3A}</a:tableStyleId>
              </a:tblPr>
              <a:tblGrid>
                <a:gridCol w="874319">
                  <a:extLst>
                    <a:ext uri="{9D8B030D-6E8A-4147-A177-3AD203B41FA5}">
                      <a16:colId xmlns:a16="http://schemas.microsoft.com/office/drawing/2014/main" val="1767078545"/>
                    </a:ext>
                  </a:extLst>
                </a:gridCol>
                <a:gridCol w="306778">
                  <a:extLst>
                    <a:ext uri="{9D8B030D-6E8A-4147-A177-3AD203B41FA5}">
                      <a16:colId xmlns:a16="http://schemas.microsoft.com/office/drawing/2014/main" val="661742672"/>
                    </a:ext>
                  </a:extLst>
                </a:gridCol>
                <a:gridCol w="306778">
                  <a:extLst>
                    <a:ext uri="{9D8B030D-6E8A-4147-A177-3AD203B41FA5}">
                      <a16:colId xmlns:a16="http://schemas.microsoft.com/office/drawing/2014/main" val="1386194222"/>
                    </a:ext>
                  </a:extLst>
                </a:gridCol>
                <a:gridCol w="306778">
                  <a:extLst>
                    <a:ext uri="{9D8B030D-6E8A-4147-A177-3AD203B41FA5}">
                      <a16:colId xmlns:a16="http://schemas.microsoft.com/office/drawing/2014/main" val="1996312839"/>
                    </a:ext>
                  </a:extLst>
                </a:gridCol>
                <a:gridCol w="306778">
                  <a:extLst>
                    <a:ext uri="{9D8B030D-6E8A-4147-A177-3AD203B41FA5}">
                      <a16:colId xmlns:a16="http://schemas.microsoft.com/office/drawing/2014/main" val="886472884"/>
                    </a:ext>
                  </a:extLst>
                </a:gridCol>
                <a:gridCol w="306778">
                  <a:extLst>
                    <a:ext uri="{9D8B030D-6E8A-4147-A177-3AD203B41FA5}">
                      <a16:colId xmlns:a16="http://schemas.microsoft.com/office/drawing/2014/main" val="3662696921"/>
                    </a:ext>
                  </a:extLst>
                </a:gridCol>
                <a:gridCol w="306778">
                  <a:extLst>
                    <a:ext uri="{9D8B030D-6E8A-4147-A177-3AD203B41FA5}">
                      <a16:colId xmlns:a16="http://schemas.microsoft.com/office/drawing/2014/main" val="416411629"/>
                    </a:ext>
                  </a:extLst>
                </a:gridCol>
                <a:gridCol w="306778">
                  <a:extLst>
                    <a:ext uri="{9D8B030D-6E8A-4147-A177-3AD203B41FA5}">
                      <a16:colId xmlns:a16="http://schemas.microsoft.com/office/drawing/2014/main" val="3703168386"/>
                    </a:ext>
                  </a:extLst>
                </a:gridCol>
                <a:gridCol w="306778">
                  <a:extLst>
                    <a:ext uri="{9D8B030D-6E8A-4147-A177-3AD203B41FA5}">
                      <a16:colId xmlns:a16="http://schemas.microsoft.com/office/drawing/2014/main" val="2059720482"/>
                    </a:ext>
                  </a:extLst>
                </a:gridCol>
                <a:gridCol w="306778">
                  <a:extLst>
                    <a:ext uri="{9D8B030D-6E8A-4147-A177-3AD203B41FA5}">
                      <a16:colId xmlns:a16="http://schemas.microsoft.com/office/drawing/2014/main" val="1922028027"/>
                    </a:ext>
                  </a:extLst>
                </a:gridCol>
                <a:gridCol w="306778">
                  <a:extLst>
                    <a:ext uri="{9D8B030D-6E8A-4147-A177-3AD203B41FA5}">
                      <a16:colId xmlns:a16="http://schemas.microsoft.com/office/drawing/2014/main" val="2545121305"/>
                    </a:ext>
                  </a:extLst>
                </a:gridCol>
                <a:gridCol w="306778">
                  <a:extLst>
                    <a:ext uri="{9D8B030D-6E8A-4147-A177-3AD203B41FA5}">
                      <a16:colId xmlns:a16="http://schemas.microsoft.com/office/drawing/2014/main" val="2153436146"/>
                    </a:ext>
                  </a:extLst>
                </a:gridCol>
                <a:gridCol w="306778">
                  <a:extLst>
                    <a:ext uri="{9D8B030D-6E8A-4147-A177-3AD203B41FA5}">
                      <a16:colId xmlns:a16="http://schemas.microsoft.com/office/drawing/2014/main" val="3000627353"/>
                    </a:ext>
                  </a:extLst>
                </a:gridCol>
                <a:gridCol w="306778">
                  <a:extLst>
                    <a:ext uri="{9D8B030D-6E8A-4147-A177-3AD203B41FA5}">
                      <a16:colId xmlns:a16="http://schemas.microsoft.com/office/drawing/2014/main" val="725727062"/>
                    </a:ext>
                  </a:extLst>
                </a:gridCol>
                <a:gridCol w="306778">
                  <a:extLst>
                    <a:ext uri="{9D8B030D-6E8A-4147-A177-3AD203B41FA5}">
                      <a16:colId xmlns:a16="http://schemas.microsoft.com/office/drawing/2014/main" val="4181152836"/>
                    </a:ext>
                  </a:extLst>
                </a:gridCol>
                <a:gridCol w="306778">
                  <a:extLst>
                    <a:ext uri="{9D8B030D-6E8A-4147-A177-3AD203B41FA5}">
                      <a16:colId xmlns:a16="http://schemas.microsoft.com/office/drawing/2014/main" val="1390830421"/>
                    </a:ext>
                  </a:extLst>
                </a:gridCol>
                <a:gridCol w="306778">
                  <a:extLst>
                    <a:ext uri="{9D8B030D-6E8A-4147-A177-3AD203B41FA5}">
                      <a16:colId xmlns:a16="http://schemas.microsoft.com/office/drawing/2014/main" val="707878429"/>
                    </a:ext>
                  </a:extLst>
                </a:gridCol>
                <a:gridCol w="306778">
                  <a:extLst>
                    <a:ext uri="{9D8B030D-6E8A-4147-A177-3AD203B41FA5}">
                      <a16:colId xmlns:a16="http://schemas.microsoft.com/office/drawing/2014/main" val="356744664"/>
                    </a:ext>
                  </a:extLst>
                </a:gridCol>
                <a:gridCol w="306778">
                  <a:extLst>
                    <a:ext uri="{9D8B030D-6E8A-4147-A177-3AD203B41FA5}">
                      <a16:colId xmlns:a16="http://schemas.microsoft.com/office/drawing/2014/main" val="2458893871"/>
                    </a:ext>
                  </a:extLst>
                </a:gridCol>
                <a:gridCol w="306778">
                  <a:extLst>
                    <a:ext uri="{9D8B030D-6E8A-4147-A177-3AD203B41FA5}">
                      <a16:colId xmlns:a16="http://schemas.microsoft.com/office/drawing/2014/main" val="1173124101"/>
                    </a:ext>
                  </a:extLst>
                </a:gridCol>
                <a:gridCol w="306778">
                  <a:extLst>
                    <a:ext uri="{9D8B030D-6E8A-4147-A177-3AD203B41FA5}">
                      <a16:colId xmlns:a16="http://schemas.microsoft.com/office/drawing/2014/main" val="1759679443"/>
                    </a:ext>
                  </a:extLst>
                </a:gridCol>
                <a:gridCol w="306778">
                  <a:extLst>
                    <a:ext uri="{9D8B030D-6E8A-4147-A177-3AD203B41FA5}">
                      <a16:colId xmlns:a16="http://schemas.microsoft.com/office/drawing/2014/main" val="160576393"/>
                    </a:ext>
                  </a:extLst>
                </a:gridCol>
                <a:gridCol w="306778">
                  <a:extLst>
                    <a:ext uri="{9D8B030D-6E8A-4147-A177-3AD203B41FA5}">
                      <a16:colId xmlns:a16="http://schemas.microsoft.com/office/drawing/2014/main" val="3954679146"/>
                    </a:ext>
                  </a:extLst>
                </a:gridCol>
                <a:gridCol w="306778">
                  <a:extLst>
                    <a:ext uri="{9D8B030D-6E8A-4147-A177-3AD203B41FA5}">
                      <a16:colId xmlns:a16="http://schemas.microsoft.com/office/drawing/2014/main" val="849670868"/>
                    </a:ext>
                  </a:extLst>
                </a:gridCol>
                <a:gridCol w="319049">
                  <a:extLst>
                    <a:ext uri="{9D8B030D-6E8A-4147-A177-3AD203B41FA5}">
                      <a16:colId xmlns:a16="http://schemas.microsoft.com/office/drawing/2014/main" val="1923928475"/>
                    </a:ext>
                  </a:extLst>
                </a:gridCol>
              </a:tblGrid>
              <a:tr h="199322">
                <a:tc>
                  <a:txBody>
                    <a:bodyPr/>
                    <a:lstStyle/>
                    <a:p>
                      <a:pPr algn="l" fontAlgn="ctr"/>
                      <a:r>
                        <a:rPr lang="es-CO" sz="900" b="1" u="none" strike="noStrike" dirty="0">
                          <a:effectLst/>
                        </a:rPr>
                        <a:t>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A</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B</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C</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739410745"/>
                  </a:ext>
                </a:extLst>
              </a:tr>
              <a:tr h="199322">
                <a:tc>
                  <a:txBody>
                    <a:bodyPr/>
                    <a:lstStyle/>
                    <a:p>
                      <a:pPr algn="l" fontAlgn="ctr"/>
                      <a:r>
                        <a:rPr lang="es-CO" sz="900" b="1" u="none" strike="noStrike" dirty="0" smtClean="0">
                          <a:effectLst/>
                        </a:rPr>
                        <a:t>Cámara</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869659464"/>
                  </a:ext>
                </a:extLst>
              </a:tr>
              <a:tr h="199322">
                <a:tc>
                  <a:txBody>
                    <a:bodyPr/>
                    <a:lstStyle/>
                    <a:p>
                      <a:pPr algn="l" fontAlgn="ctr"/>
                      <a:r>
                        <a:rPr lang="es-CO" sz="900" b="1" u="none" strike="noStrike" dirty="0" smtClean="0">
                          <a:effectLst/>
                        </a:rPr>
                        <a:t>Cierre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35,9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36,4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553608122"/>
                  </a:ext>
                </a:extLst>
              </a:tr>
              <a:tr h="199322">
                <a:tc>
                  <a:txBody>
                    <a:bodyPr/>
                    <a:lstStyle/>
                    <a:p>
                      <a:pPr algn="l" fontAlgn="ctr"/>
                      <a:r>
                        <a:rPr lang="es-CO" sz="900" b="1" u="none" strike="noStrike" dirty="0" smtClean="0">
                          <a:effectLst/>
                        </a:rPr>
                        <a:t>Apertura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23,0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22,7</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22,5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170020217"/>
                  </a:ext>
                </a:extLst>
              </a:tr>
              <a:tr h="199322">
                <a:tc>
                  <a:txBody>
                    <a:bodyPr/>
                    <a:lstStyle/>
                    <a:p>
                      <a:pPr algn="l" fontAlgn="ctr"/>
                      <a:r>
                        <a:rPr lang="es-CO" sz="900" b="1" u="none" strike="noStrike" dirty="0" smtClean="0">
                          <a:effectLst/>
                        </a:rPr>
                        <a:t>C-O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31,2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30,6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29,1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2017788651"/>
                  </a:ext>
                </a:extLst>
              </a:tr>
              <a:tr h="199322">
                <a:tc rowSpan="2">
                  <a:txBody>
                    <a:bodyPr/>
                    <a:lstStyle/>
                    <a:p>
                      <a:pPr algn="l" fontAlgn="ctr"/>
                      <a:r>
                        <a:rPr lang="es-CO" sz="900" b="1" u="none" strike="noStrike" dirty="0" smtClean="0">
                          <a:effectLst/>
                        </a:rPr>
                        <a:t>PIR (ms)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28,0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27,2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1033049667"/>
                  </a:ext>
                </a:extLst>
              </a:tr>
              <a:tr h="199322">
                <a:tc vMerge="1">
                  <a:txBody>
                    <a:bodyPr/>
                    <a:lstStyle/>
                    <a:p>
                      <a:endParaRPr lang="es-CO"/>
                    </a:p>
                  </a:txBody>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dirty="0">
                          <a:effectLst/>
                        </a:rPr>
                        <a:t>9,4</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8,3</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8,1</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9,5</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8,6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a:txBody>
                    <a:bodyPr/>
                    <a:lstStyle/>
                    <a:p>
                      <a:pPr algn="ctr" fontAlgn="ctr"/>
                      <a:r>
                        <a:rPr lang="es-CO" sz="900" u="none" strike="noStrike">
                          <a:effectLst/>
                        </a:rPr>
                        <a:t>9,2</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extLst>
                  <a:ext uri="{0D108BD9-81ED-4DB2-BD59-A6C34878D82A}">
                    <a16:rowId xmlns:a16="http://schemas.microsoft.com/office/drawing/2014/main" val="3077708763"/>
                  </a:ext>
                </a:extLst>
              </a:tr>
              <a:tr h="398644">
                <a:tc>
                  <a:txBody>
                    <a:bodyPr/>
                    <a:lstStyle/>
                    <a:p>
                      <a:pPr algn="l" fontAlgn="ctr"/>
                      <a:r>
                        <a:rPr lang="es-CO" sz="900" b="1" u="none" strike="noStrike" dirty="0" smtClean="0">
                          <a:effectLst/>
                        </a:rPr>
                        <a:t>Cierre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0,9</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0,8</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1,0</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311725480"/>
                  </a:ext>
                </a:extLst>
              </a:tr>
              <a:tr h="398644">
                <a:tc>
                  <a:txBody>
                    <a:bodyPr/>
                    <a:lstStyle/>
                    <a:p>
                      <a:pPr algn="l" fontAlgn="ctr"/>
                      <a:r>
                        <a:rPr lang="es-CO" sz="900" b="1" u="none" strike="noStrike" dirty="0" smtClean="0">
                          <a:effectLst/>
                        </a:rPr>
                        <a:t>Apertura (ms) Misma Fase</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8">
                  <a:txBody>
                    <a:bodyPr/>
                    <a:lstStyle/>
                    <a:p>
                      <a:pPr algn="ctr" fontAlgn="ctr"/>
                      <a:r>
                        <a:rPr lang="es-CO" sz="900" u="none" strike="noStrike">
                          <a:effectLst/>
                        </a:rPr>
                        <a:t>0,4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0,4</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gridSpan="8">
                  <a:txBody>
                    <a:bodyPr/>
                    <a:lstStyle/>
                    <a:p>
                      <a:pPr algn="ctr" fontAlgn="ctr"/>
                      <a:r>
                        <a:rPr lang="es-CO" sz="900" u="none" strike="noStrike">
                          <a:effectLst/>
                        </a:rPr>
                        <a:t>0,6</a:t>
                      </a:r>
                      <a:endParaRPr lang="es-CO" sz="900" b="0" i="0" u="none" strike="noStrike">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487181508"/>
                  </a:ext>
                </a:extLst>
              </a:tr>
              <a:tr h="398644">
                <a:tc>
                  <a:txBody>
                    <a:bodyPr/>
                    <a:lstStyle/>
                    <a:p>
                      <a:pPr algn="l" fontAlgn="ctr"/>
                      <a:r>
                        <a:rPr lang="es-CO" sz="900" b="1" u="none" strike="noStrike" dirty="0" smtClean="0">
                          <a:effectLst/>
                        </a:rPr>
                        <a:t>Cierre (ms)</a:t>
                      </a:r>
                      <a:r>
                        <a:rPr lang="es-CO" sz="900" b="1" u="none" strike="noStrike" baseline="0" dirty="0" smtClean="0">
                          <a:effectLst/>
                        </a:rPr>
                        <a:t> E</a:t>
                      </a:r>
                      <a:r>
                        <a:rPr lang="es-CO" sz="900" b="1" u="none" strike="noStrike" dirty="0" smtClean="0">
                          <a:effectLst/>
                        </a:rPr>
                        <a:t>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dirty="0">
                          <a:effectLst/>
                        </a:rPr>
                        <a:t>0,2</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88071538"/>
                  </a:ext>
                </a:extLst>
              </a:tr>
              <a:tr h="398644">
                <a:tc>
                  <a:txBody>
                    <a:bodyPr/>
                    <a:lstStyle/>
                    <a:p>
                      <a:pPr algn="l" fontAlgn="ctr"/>
                      <a:r>
                        <a:rPr lang="es-CO" sz="900" b="1" u="none" strike="noStrike" dirty="0" smtClean="0">
                          <a:effectLst/>
                        </a:rPr>
                        <a:t>Apertura (ms) Entre Fases</a:t>
                      </a:r>
                      <a:endParaRPr lang="es-CO" sz="900" b="1"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gridSpan="24">
                  <a:txBody>
                    <a:bodyPr/>
                    <a:lstStyle/>
                    <a:p>
                      <a:pPr algn="ctr" fontAlgn="ctr"/>
                      <a:r>
                        <a:rPr lang="es-CO" sz="900" u="none" strike="noStrike" dirty="0">
                          <a:effectLst/>
                        </a:rPr>
                        <a:t>0,2</a:t>
                      </a:r>
                      <a:endParaRPr lang="es-CO" sz="900" b="0" i="0" u="none" strike="noStrike" dirty="0">
                        <a:solidFill>
                          <a:srgbClr val="000000"/>
                        </a:solidFill>
                        <a:effectLst/>
                        <a:latin typeface="Calibri" panose="020F0502020204030204" pitchFamily="34" charset="0"/>
                      </a:endParaRPr>
                    </a:p>
                  </a:txBody>
                  <a:tcPr marL="8178" marR="8178" marT="8178" marB="0" anchor="ctr">
                    <a:solidFill>
                      <a:schemeClr val="accent1">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73128587"/>
                  </a:ext>
                </a:extLst>
              </a:tr>
            </a:tbl>
          </a:graphicData>
        </a:graphic>
      </p:graphicFrame>
      <p:sp>
        <p:nvSpPr>
          <p:cNvPr id="8" name="Elipse 7"/>
          <p:cNvSpPr/>
          <p:nvPr/>
        </p:nvSpPr>
        <p:spPr bwMode="auto">
          <a:xfrm>
            <a:off x="1941871" y="2031131"/>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0" name="Rectángulo redondeado 9"/>
          <p:cNvSpPr/>
          <p:nvPr/>
        </p:nvSpPr>
        <p:spPr bwMode="auto">
          <a:xfrm>
            <a:off x="4721938" y="4161506"/>
            <a:ext cx="582561" cy="228600"/>
          </a:xfrm>
          <a:prstGeom prst="roundRect">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1" name="Elipse 10"/>
          <p:cNvSpPr/>
          <p:nvPr/>
        </p:nvSpPr>
        <p:spPr bwMode="auto">
          <a:xfrm>
            <a:off x="3782961" y="2036051"/>
            <a:ext cx="294967" cy="325764"/>
          </a:xfrm>
          <a:prstGeom prst="ellipse">
            <a:avLst/>
          </a:prstGeom>
          <a:noFill/>
          <a:ln w="254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2" name="Elipse 11"/>
          <p:cNvSpPr/>
          <p:nvPr/>
        </p:nvSpPr>
        <p:spPr bwMode="auto">
          <a:xfrm>
            <a:off x="6228737" y="2018842"/>
            <a:ext cx="294967" cy="325764"/>
          </a:xfrm>
          <a:prstGeom prst="ellipse">
            <a:avLst/>
          </a:prstGeom>
          <a:noFill/>
          <a:ln w="25400" cap="flat" cmpd="sng" algn="ctr">
            <a:solidFill>
              <a:srgbClr val="FFFF00"/>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3" name="Conector recto de flecha 2"/>
          <p:cNvCxnSpPr>
            <a:stCxn id="11" idx="4"/>
          </p:cNvCxnSpPr>
          <p:nvPr/>
        </p:nvCxnSpPr>
        <p:spPr bwMode="auto">
          <a:xfrm>
            <a:off x="3930445" y="2361815"/>
            <a:ext cx="1238865" cy="1799691"/>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ector recto de flecha 12"/>
          <p:cNvCxnSpPr>
            <a:stCxn id="8" idx="4"/>
            <a:endCxn id="10" idx="0"/>
          </p:cNvCxnSpPr>
          <p:nvPr/>
        </p:nvCxnSpPr>
        <p:spPr bwMode="auto">
          <a:xfrm>
            <a:off x="2089355" y="2356895"/>
            <a:ext cx="2923864" cy="1804611"/>
          </a:xfrm>
          <a:prstGeom prst="straightConnector1">
            <a:avLst/>
          </a:prstGeom>
          <a:solidFill>
            <a:schemeClr val="accent1"/>
          </a:solidFill>
          <a:ln w="2540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089214508"/>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Diagramas</a:t>
            </a:r>
            <a:r>
              <a:rPr lang="en-GB" dirty="0"/>
              <a:t> de </a:t>
            </a:r>
            <a:r>
              <a:rPr lang="en-GB" dirty="0" err="1"/>
              <a:t>Conexiones</a:t>
            </a:r>
            <a:endParaRPr lang="en-GB" dirty="0"/>
          </a:p>
        </p:txBody>
      </p:sp>
    </p:spTree>
    <p:extLst>
      <p:ext uri="{BB962C8B-B14F-4D97-AF65-F5344CB8AC3E}">
        <p14:creationId xmlns:p14="http://schemas.microsoft.com/office/powerpoint/2010/main" val="686870829"/>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Diagramas</a:t>
            </a:r>
            <a:r>
              <a:rPr lang="en-GB" dirty="0"/>
              <a:t> de </a:t>
            </a:r>
            <a:r>
              <a:rPr lang="en-GB" dirty="0" err="1"/>
              <a:t>Conexiones</a:t>
            </a:r>
            <a:endParaRPr lang="en-GB" dirty="0"/>
          </a:p>
        </p:txBody>
      </p:sp>
      <p:pic>
        <p:nvPicPr>
          <p:cNvPr id="3" name="Imagen 2">
            <a:extLst>
              <a:ext uri="{FF2B5EF4-FFF2-40B4-BE49-F238E27FC236}">
                <a16:creationId xmlns:a16="http://schemas.microsoft.com/office/drawing/2014/main" id="{3F0705F2-D23F-47D5-93A3-921577BB0D7A}"/>
              </a:ext>
            </a:extLst>
          </p:cNvPr>
          <p:cNvPicPr>
            <a:picLocks noChangeAspect="1"/>
          </p:cNvPicPr>
          <p:nvPr/>
        </p:nvPicPr>
        <p:blipFill>
          <a:blip r:embed="rId2"/>
          <a:stretch>
            <a:fillRect/>
          </a:stretch>
        </p:blipFill>
        <p:spPr>
          <a:xfrm>
            <a:off x="2604981" y="1031358"/>
            <a:ext cx="4973165" cy="3814635"/>
          </a:xfrm>
          <a:prstGeom prst="rect">
            <a:avLst/>
          </a:prstGeom>
          <a:ln w="25400">
            <a:solidFill>
              <a:schemeClr val="accent1"/>
            </a:solidFill>
          </a:ln>
        </p:spPr>
      </p:pic>
      <p:sp>
        <p:nvSpPr>
          <p:cNvPr id="12" name="Content Placeholder 2">
            <a:extLst>
              <a:ext uri="{FF2B5EF4-FFF2-40B4-BE49-F238E27FC236}">
                <a16:creationId xmlns:a16="http://schemas.microsoft.com/office/drawing/2014/main" id="{E42D9168-4317-46FF-ADD1-E39815F90179}"/>
              </a:ext>
            </a:extLst>
          </p:cNvPr>
          <p:cNvSpPr txBox="1">
            <a:spLocks/>
          </p:cNvSpPr>
          <p:nvPr/>
        </p:nvSpPr>
        <p:spPr>
          <a:xfrm>
            <a:off x="138223" y="1615621"/>
            <a:ext cx="2445495" cy="123390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a:t>G</a:t>
            </a:r>
            <a:r>
              <a:rPr lang="en-GB" kern="0" dirty="0" smtClean="0"/>
              <a:t>ran </a:t>
            </a:r>
            <a:r>
              <a:rPr lang="en-GB" kern="0" dirty="0" err="1" smtClean="0"/>
              <a:t>volumen</a:t>
            </a:r>
            <a:r>
              <a:rPr lang="en-GB" kern="0" dirty="0" smtClean="0"/>
              <a:t> </a:t>
            </a:r>
            <a:r>
              <a:rPr lang="en-GB" kern="0" dirty="0"/>
              <a:t>de </a:t>
            </a:r>
            <a:r>
              <a:rPr lang="en-GB" kern="0" dirty="0" err="1"/>
              <a:t>aceite</a:t>
            </a:r>
            <a:endParaRPr lang="en-GB" kern="0" dirty="0"/>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spTree>
    <p:extLst>
      <p:ext uri="{BB962C8B-B14F-4D97-AF65-F5344CB8AC3E}">
        <p14:creationId xmlns:p14="http://schemas.microsoft.com/office/powerpoint/2010/main" val="2311195064"/>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Diagramas</a:t>
            </a:r>
            <a:r>
              <a:rPr lang="en-GB" dirty="0"/>
              <a:t> de </a:t>
            </a:r>
            <a:r>
              <a:rPr lang="en-GB" dirty="0" err="1"/>
              <a:t>Conexiones</a:t>
            </a:r>
            <a:endParaRPr lang="en-GB" dirty="0"/>
          </a:p>
        </p:txBody>
      </p:sp>
      <p:sp>
        <p:nvSpPr>
          <p:cNvPr id="11" name="Content Placeholder 2">
            <a:extLst>
              <a:ext uri="{FF2B5EF4-FFF2-40B4-BE49-F238E27FC236}">
                <a16:creationId xmlns:a16="http://schemas.microsoft.com/office/drawing/2014/main" id="{966C7D79-3764-48C2-81AF-7016FADBF714}"/>
              </a:ext>
            </a:extLst>
          </p:cNvPr>
          <p:cNvSpPr txBox="1">
            <a:spLocks/>
          </p:cNvSpPr>
          <p:nvPr/>
        </p:nvSpPr>
        <p:spPr>
          <a:xfrm>
            <a:off x="138223" y="1615621"/>
            <a:ext cx="2445495" cy="123390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T</a:t>
            </a:r>
            <a:r>
              <a:rPr lang="en-GB" kern="0" dirty="0" err="1" smtClean="0"/>
              <a:t>anque</a:t>
            </a:r>
            <a:r>
              <a:rPr lang="en-GB" kern="0" dirty="0" smtClean="0"/>
              <a:t> </a:t>
            </a:r>
            <a:r>
              <a:rPr lang="en-GB" kern="0" dirty="0" err="1"/>
              <a:t>muerto</a:t>
            </a:r>
            <a:r>
              <a:rPr lang="en-GB" kern="0" dirty="0"/>
              <a:t> (</a:t>
            </a:r>
            <a:r>
              <a:rPr lang="en-GB" kern="0" dirty="0" smtClean="0"/>
              <a:t>Gang Operated-1cam/</a:t>
            </a:r>
            <a:r>
              <a:rPr lang="en-GB" kern="0" dirty="0" err="1" smtClean="0"/>
              <a:t>fase</a:t>
            </a:r>
            <a:r>
              <a:rPr lang="en-GB" kern="0" dirty="0"/>
              <a:t>)</a:t>
            </a:r>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pic>
        <p:nvPicPr>
          <p:cNvPr id="2" name="Imagen 1">
            <a:extLst>
              <a:ext uri="{FF2B5EF4-FFF2-40B4-BE49-F238E27FC236}">
                <a16:creationId xmlns:a16="http://schemas.microsoft.com/office/drawing/2014/main" id="{01DC39FD-740E-4F68-A487-C8EB844CFDD3}"/>
              </a:ext>
            </a:extLst>
          </p:cNvPr>
          <p:cNvPicPr>
            <a:picLocks noChangeAspect="1"/>
          </p:cNvPicPr>
          <p:nvPr/>
        </p:nvPicPr>
        <p:blipFill>
          <a:blip r:embed="rId2"/>
          <a:stretch>
            <a:fillRect/>
          </a:stretch>
        </p:blipFill>
        <p:spPr>
          <a:xfrm>
            <a:off x="2604981" y="1031358"/>
            <a:ext cx="4995949" cy="3827340"/>
          </a:xfrm>
          <a:prstGeom prst="rect">
            <a:avLst/>
          </a:prstGeom>
          <a:ln w="25400">
            <a:solidFill>
              <a:schemeClr val="accent1"/>
            </a:solidFill>
          </a:ln>
        </p:spPr>
      </p:pic>
    </p:spTree>
    <p:extLst>
      <p:ext uri="{BB962C8B-B14F-4D97-AF65-F5344CB8AC3E}">
        <p14:creationId xmlns:p14="http://schemas.microsoft.com/office/powerpoint/2010/main" val="1341347856"/>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Diagramas</a:t>
            </a:r>
            <a:r>
              <a:rPr lang="en-GB" dirty="0"/>
              <a:t> de </a:t>
            </a:r>
            <a:r>
              <a:rPr lang="en-GB" dirty="0" err="1"/>
              <a:t>Conexiones</a:t>
            </a:r>
            <a:endParaRPr lang="en-GB" dirty="0"/>
          </a:p>
        </p:txBody>
      </p:sp>
      <p:sp>
        <p:nvSpPr>
          <p:cNvPr id="11" name="Content Placeholder 2">
            <a:extLst>
              <a:ext uri="{FF2B5EF4-FFF2-40B4-BE49-F238E27FC236}">
                <a16:creationId xmlns:a16="http://schemas.microsoft.com/office/drawing/2014/main" id="{966C7D79-3764-48C2-81AF-7016FADBF714}"/>
              </a:ext>
            </a:extLst>
          </p:cNvPr>
          <p:cNvSpPr txBox="1">
            <a:spLocks/>
          </p:cNvSpPr>
          <p:nvPr/>
        </p:nvSpPr>
        <p:spPr>
          <a:xfrm>
            <a:off x="138223" y="1615621"/>
            <a:ext cx="2445495" cy="123390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T</a:t>
            </a:r>
            <a:r>
              <a:rPr lang="en-GB" kern="0" dirty="0" err="1" smtClean="0"/>
              <a:t>anque</a:t>
            </a:r>
            <a:r>
              <a:rPr lang="en-GB" kern="0" dirty="0" smtClean="0"/>
              <a:t> </a:t>
            </a:r>
            <a:r>
              <a:rPr lang="en-GB" kern="0" dirty="0" err="1"/>
              <a:t>muerto</a:t>
            </a:r>
            <a:r>
              <a:rPr lang="en-GB" kern="0" dirty="0"/>
              <a:t> (IPO-1cam/</a:t>
            </a:r>
            <a:r>
              <a:rPr lang="en-GB" kern="0" dirty="0" err="1"/>
              <a:t>fase</a:t>
            </a:r>
            <a:r>
              <a:rPr lang="en-GB" kern="0" dirty="0"/>
              <a:t>)</a:t>
            </a:r>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pic>
        <p:nvPicPr>
          <p:cNvPr id="3" name="Imagen 2">
            <a:extLst>
              <a:ext uri="{FF2B5EF4-FFF2-40B4-BE49-F238E27FC236}">
                <a16:creationId xmlns:a16="http://schemas.microsoft.com/office/drawing/2014/main" id="{E8629733-EB33-453C-990D-D0978E59674F}"/>
              </a:ext>
            </a:extLst>
          </p:cNvPr>
          <p:cNvPicPr>
            <a:picLocks noChangeAspect="1"/>
          </p:cNvPicPr>
          <p:nvPr/>
        </p:nvPicPr>
        <p:blipFill>
          <a:blip r:embed="rId2"/>
          <a:stretch>
            <a:fillRect/>
          </a:stretch>
        </p:blipFill>
        <p:spPr>
          <a:xfrm>
            <a:off x="2603799" y="1022511"/>
            <a:ext cx="4995948" cy="3836187"/>
          </a:xfrm>
          <a:prstGeom prst="rect">
            <a:avLst/>
          </a:prstGeom>
          <a:ln w="25400">
            <a:solidFill>
              <a:schemeClr val="accent1"/>
            </a:solidFill>
          </a:ln>
        </p:spPr>
      </p:pic>
    </p:spTree>
    <p:extLst>
      <p:ext uri="{BB962C8B-B14F-4D97-AF65-F5344CB8AC3E}">
        <p14:creationId xmlns:p14="http://schemas.microsoft.com/office/powerpoint/2010/main" val="484783234"/>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Diagramas</a:t>
            </a:r>
            <a:r>
              <a:rPr lang="en-GB" dirty="0"/>
              <a:t> de </a:t>
            </a:r>
            <a:r>
              <a:rPr lang="en-GB" dirty="0" err="1"/>
              <a:t>Conexiones</a:t>
            </a:r>
            <a:endParaRPr lang="en-GB" dirty="0"/>
          </a:p>
        </p:txBody>
      </p:sp>
      <p:sp>
        <p:nvSpPr>
          <p:cNvPr id="11" name="Content Placeholder 2">
            <a:extLst>
              <a:ext uri="{FF2B5EF4-FFF2-40B4-BE49-F238E27FC236}">
                <a16:creationId xmlns:a16="http://schemas.microsoft.com/office/drawing/2014/main" id="{966C7D79-3764-48C2-81AF-7016FADBF714}"/>
              </a:ext>
            </a:extLst>
          </p:cNvPr>
          <p:cNvSpPr txBox="1">
            <a:spLocks/>
          </p:cNvSpPr>
          <p:nvPr/>
        </p:nvSpPr>
        <p:spPr>
          <a:xfrm>
            <a:off x="138223" y="1615621"/>
            <a:ext cx="2445495" cy="123390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T</a:t>
            </a:r>
            <a:r>
              <a:rPr lang="en-GB" kern="0" dirty="0" err="1" smtClean="0"/>
              <a:t>anque</a:t>
            </a:r>
            <a:r>
              <a:rPr lang="en-GB" kern="0" dirty="0" smtClean="0"/>
              <a:t> </a:t>
            </a:r>
            <a:r>
              <a:rPr lang="en-GB" kern="0" dirty="0"/>
              <a:t>vivo  (</a:t>
            </a:r>
            <a:r>
              <a:rPr lang="en-GB" kern="0" dirty="0" smtClean="0"/>
              <a:t>IPO-1cam/</a:t>
            </a:r>
            <a:r>
              <a:rPr lang="en-GB" kern="0" dirty="0" err="1" smtClean="0"/>
              <a:t>fase</a:t>
            </a:r>
            <a:r>
              <a:rPr lang="en-GB" kern="0" dirty="0"/>
              <a:t>)</a:t>
            </a:r>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pic>
        <p:nvPicPr>
          <p:cNvPr id="2" name="Imagen 1">
            <a:extLst>
              <a:ext uri="{FF2B5EF4-FFF2-40B4-BE49-F238E27FC236}">
                <a16:creationId xmlns:a16="http://schemas.microsoft.com/office/drawing/2014/main" id="{5A0C432E-C453-4EC2-A8AB-F7423FFD51B4}"/>
              </a:ext>
            </a:extLst>
          </p:cNvPr>
          <p:cNvPicPr>
            <a:picLocks noChangeAspect="1"/>
          </p:cNvPicPr>
          <p:nvPr/>
        </p:nvPicPr>
        <p:blipFill>
          <a:blip r:embed="rId2"/>
          <a:stretch>
            <a:fillRect/>
          </a:stretch>
        </p:blipFill>
        <p:spPr>
          <a:xfrm>
            <a:off x="2608769" y="1025035"/>
            <a:ext cx="4995948" cy="3844296"/>
          </a:xfrm>
          <a:prstGeom prst="rect">
            <a:avLst/>
          </a:prstGeom>
          <a:ln w="25400">
            <a:solidFill>
              <a:schemeClr val="accent1"/>
            </a:solidFill>
          </a:ln>
        </p:spPr>
      </p:pic>
    </p:spTree>
    <p:extLst>
      <p:ext uri="{BB962C8B-B14F-4D97-AF65-F5344CB8AC3E}">
        <p14:creationId xmlns:p14="http://schemas.microsoft.com/office/powerpoint/2010/main" val="2235071824"/>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2FD86-C0D7-424A-8C28-ECC2F93560DA}"/>
              </a:ext>
            </a:extLst>
          </p:cNvPr>
          <p:cNvSpPr>
            <a:spLocks noGrp="1"/>
          </p:cNvSpPr>
          <p:nvPr>
            <p:ph type="title"/>
          </p:nvPr>
        </p:nvSpPr>
        <p:spPr>
          <a:xfrm>
            <a:off x="1027049" y="177499"/>
            <a:ext cx="7744332" cy="537297"/>
          </a:xfrm>
        </p:spPr>
        <p:txBody>
          <a:bodyPr/>
          <a:lstStyle/>
          <a:p>
            <a:r>
              <a:rPr lang="en-GB" dirty="0" err="1"/>
              <a:t>Diagramas</a:t>
            </a:r>
            <a:r>
              <a:rPr lang="en-GB" dirty="0"/>
              <a:t> de </a:t>
            </a:r>
            <a:r>
              <a:rPr lang="en-GB" dirty="0" err="1"/>
              <a:t>Conexiones</a:t>
            </a:r>
            <a:endParaRPr lang="en-GB" dirty="0"/>
          </a:p>
        </p:txBody>
      </p:sp>
      <p:sp>
        <p:nvSpPr>
          <p:cNvPr id="11" name="Content Placeholder 2">
            <a:extLst>
              <a:ext uri="{FF2B5EF4-FFF2-40B4-BE49-F238E27FC236}">
                <a16:creationId xmlns:a16="http://schemas.microsoft.com/office/drawing/2014/main" id="{966C7D79-3764-48C2-81AF-7016FADBF714}"/>
              </a:ext>
            </a:extLst>
          </p:cNvPr>
          <p:cNvSpPr txBox="1">
            <a:spLocks/>
          </p:cNvSpPr>
          <p:nvPr/>
        </p:nvSpPr>
        <p:spPr>
          <a:xfrm>
            <a:off x="138223" y="1615621"/>
            <a:ext cx="2445495" cy="123390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T</a:t>
            </a:r>
            <a:r>
              <a:rPr lang="en-GB" kern="0" dirty="0" err="1" smtClean="0"/>
              <a:t>anque</a:t>
            </a:r>
            <a:r>
              <a:rPr lang="en-GB" kern="0" dirty="0" smtClean="0"/>
              <a:t> </a:t>
            </a:r>
            <a:r>
              <a:rPr lang="en-GB" kern="0" dirty="0"/>
              <a:t>vivo  (</a:t>
            </a:r>
            <a:r>
              <a:rPr lang="en-GB" kern="0" dirty="0" smtClean="0"/>
              <a:t>IPO-2cam/</a:t>
            </a:r>
            <a:r>
              <a:rPr lang="en-GB" kern="0" dirty="0" err="1" smtClean="0"/>
              <a:t>fase</a:t>
            </a:r>
            <a:r>
              <a:rPr lang="en-GB" kern="0" dirty="0"/>
              <a:t>)</a:t>
            </a:r>
          </a:p>
          <a:p>
            <a:pPr marL="0" indent="0">
              <a:buFont typeface="Wingdings" pitchFamily="2" charset="2"/>
              <a:buNone/>
            </a:pPr>
            <a:r>
              <a:rPr lang="en-GB" kern="0" dirty="0"/>
              <a:t> </a:t>
            </a:r>
          </a:p>
          <a:p>
            <a:pPr marL="0" indent="0">
              <a:buFont typeface="Wingdings" pitchFamily="2" charset="2"/>
              <a:buNone/>
            </a:pPr>
            <a:endParaRPr lang="en-GB" kern="0" dirty="0"/>
          </a:p>
          <a:p>
            <a:pPr marL="0" indent="0">
              <a:buFont typeface="Wingdings" pitchFamily="2" charset="2"/>
              <a:buNone/>
            </a:pPr>
            <a:endParaRPr lang="en-GB" kern="0" dirty="0"/>
          </a:p>
        </p:txBody>
      </p:sp>
      <p:pic>
        <p:nvPicPr>
          <p:cNvPr id="3" name="Imagen 2">
            <a:extLst>
              <a:ext uri="{FF2B5EF4-FFF2-40B4-BE49-F238E27FC236}">
                <a16:creationId xmlns:a16="http://schemas.microsoft.com/office/drawing/2014/main" id="{34B2D7C3-64F6-46DC-9E5D-6ED0FD07EA01}"/>
              </a:ext>
            </a:extLst>
          </p:cNvPr>
          <p:cNvPicPr>
            <a:picLocks noChangeAspect="1"/>
          </p:cNvPicPr>
          <p:nvPr/>
        </p:nvPicPr>
        <p:blipFill>
          <a:blip r:embed="rId2"/>
          <a:stretch>
            <a:fillRect/>
          </a:stretch>
        </p:blipFill>
        <p:spPr>
          <a:xfrm>
            <a:off x="2603801" y="1022507"/>
            <a:ext cx="4995947" cy="3844296"/>
          </a:xfrm>
          <a:prstGeom prst="rect">
            <a:avLst/>
          </a:prstGeom>
          <a:ln w="25400">
            <a:solidFill>
              <a:schemeClr val="accent1"/>
            </a:solidFill>
          </a:ln>
        </p:spPr>
      </p:pic>
    </p:spTree>
    <p:extLst>
      <p:ext uri="{BB962C8B-B14F-4D97-AF65-F5344CB8AC3E}">
        <p14:creationId xmlns:p14="http://schemas.microsoft.com/office/powerpoint/2010/main" val="1440924431"/>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869" y="1118893"/>
            <a:ext cx="6700837" cy="388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8313081"/>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Presentation Template_V6.1 16x9">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78C360B3-2065-9E4B-8DD0-192C2A0FD2C1}" vid="{9141C4F1-541E-314A-BDA0-BFAE9E5ABCC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16_9_powerpointpresentation_v01</Template>
  <TotalTime>1941</TotalTime>
  <Pages>13</Pages>
  <Words>1911</Words>
  <Application>Microsoft Office PowerPoint</Application>
  <PresentationFormat>Presentación en pantalla (16:9)</PresentationFormat>
  <Paragraphs>1051</Paragraphs>
  <Slides>31</Slides>
  <Notes>2</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31</vt:i4>
      </vt:variant>
    </vt:vector>
  </HeadingPairs>
  <TitlesOfParts>
    <vt:vector size="37" baseType="lpstr">
      <vt:lpstr>Arial</vt:lpstr>
      <vt:lpstr>Arial Black</vt:lpstr>
      <vt:lpstr>Calibri</vt:lpstr>
      <vt:lpstr>Times New Roman</vt:lpstr>
      <vt:lpstr>Wingdings</vt:lpstr>
      <vt:lpstr>Presentation Template_V6.1 16x9</vt:lpstr>
      <vt:lpstr>INTERRUPTORES - Tiempos de Operación</vt:lpstr>
      <vt:lpstr>Tiempos de Operación</vt:lpstr>
      <vt:lpstr>Conceptos Básicos</vt:lpstr>
      <vt:lpstr>Conceptos Básicos</vt:lpstr>
      <vt:lpstr>Conceptos Básicos</vt:lpstr>
      <vt:lpstr>Tiempos (IEC 62271-100)</vt:lpstr>
      <vt:lpstr>Tiempos (IEC 62271-100)</vt:lpstr>
      <vt:lpstr>Tiempos (IEC 62271-100)</vt:lpstr>
      <vt:lpstr>Tiempos (IEC 62271-100)</vt:lpstr>
      <vt:lpstr>Tiempos (IEC 62271-100)</vt:lpstr>
      <vt:lpstr>Tiempos (IEC 62271-100)</vt:lpstr>
      <vt:lpstr>Tiempos (IEC 62271-100)</vt:lpstr>
      <vt:lpstr>Criterios de Simultaneidad</vt:lpstr>
      <vt:lpstr>Criterios de Simultaneidad</vt:lpstr>
      <vt:lpstr>Criterios de Simultaneidad</vt:lpstr>
      <vt:lpstr>Criterios de Simultaneidad</vt:lpstr>
      <vt:lpstr>Criterios de Simultaneidad</vt:lpstr>
      <vt:lpstr>Criterios de Simultaneidad</vt:lpstr>
      <vt:lpstr>Criterios de Simultaneidad</vt:lpstr>
      <vt:lpstr>Criterios de Simultaneidad</vt:lpstr>
      <vt:lpstr>Criterios de Simultaneidad</vt:lpstr>
      <vt:lpstr>Criterios de Simultaneidad</vt:lpstr>
      <vt:lpstr>Criterios de Simultaneidad</vt:lpstr>
      <vt:lpstr>Criterios de Simultaneidad</vt:lpstr>
      <vt:lpstr>Diagramas de Conexiones</vt:lpstr>
      <vt:lpstr>Diagramas de Conexiones</vt:lpstr>
      <vt:lpstr>Diagramas de Conexiones</vt:lpstr>
      <vt:lpstr>Diagramas de Conexiones</vt:lpstr>
      <vt:lpstr>Diagramas de Conexiones</vt:lpstr>
      <vt:lpstr>Diagramas de Conexiones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Microsoft Office User</dc:creator>
  <cp:lastModifiedBy>LENOVO</cp:lastModifiedBy>
  <cp:revision>258</cp:revision>
  <cp:lastPrinted>2017-04-04T13:55:20Z</cp:lastPrinted>
  <dcterms:created xsi:type="dcterms:W3CDTF">2017-09-25T19:49:49Z</dcterms:created>
  <dcterms:modified xsi:type="dcterms:W3CDTF">2019-08-05T16:36:20Z</dcterms:modified>
</cp:coreProperties>
</file>